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3CAEF3-A886-4C76-9B32-29C99BC4BD0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229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3CAEF3-A886-4C76-9B32-29C99BC4BD0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1124841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3CAEF3-A886-4C76-9B32-29C99BC4BD0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225714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3CAEF3-A886-4C76-9B32-29C99BC4BD0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4259192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3CAEF3-A886-4C76-9B32-29C99BC4BD0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3425096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3CAEF3-A886-4C76-9B32-29C99BC4BD0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196457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3CAEF3-A886-4C76-9B32-29C99BC4BD01}"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2872866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3CAEF3-A886-4C76-9B32-29C99BC4BD01}"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308312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3CAEF3-A886-4C76-9B32-29C99BC4BD01}"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4194272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3CAEF3-A886-4C76-9B32-29C99BC4BD0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30709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3CAEF3-A886-4C76-9B32-29C99BC4BD0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A9528-6CF5-4EB3-A4E0-77BC6542F243}" type="slidenum">
              <a:rPr lang="en-US" smtClean="0"/>
              <a:t>‹#›</a:t>
            </a:fld>
            <a:endParaRPr lang="en-US"/>
          </a:p>
        </p:txBody>
      </p:sp>
    </p:spTree>
    <p:extLst>
      <p:ext uri="{BB962C8B-B14F-4D97-AF65-F5344CB8AC3E}">
        <p14:creationId xmlns:p14="http://schemas.microsoft.com/office/powerpoint/2010/main" val="3608507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66FF">
            <a:alpha val="4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3CAEF3-A886-4C76-9B32-29C99BC4BD01}"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BA9528-6CF5-4EB3-A4E0-77BC6542F243}" type="slidenum">
              <a:rPr lang="en-US" smtClean="0"/>
              <a:t>‹#›</a:t>
            </a:fld>
            <a:endParaRPr lang="en-US"/>
          </a:p>
        </p:txBody>
      </p:sp>
    </p:spTree>
    <p:extLst>
      <p:ext uri="{BB962C8B-B14F-4D97-AF65-F5344CB8AC3E}">
        <p14:creationId xmlns:p14="http://schemas.microsoft.com/office/powerpoint/2010/main" val="3470420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normAutofit fontScale="90000"/>
          </a:bodyPr>
          <a:lstStyle/>
          <a:p>
            <a:pPr>
              <a:spcBef>
                <a:spcPts val="0"/>
              </a:spcBef>
            </a:pPr>
            <a:r>
              <a:rPr lang="en-US" b="1" dirty="0" smtClean="0">
                <a:effectLst/>
                <a:latin typeface="Broadway"/>
                <a:ea typeface="Times New Roman"/>
              </a:rPr>
              <a:t>BIO-COM </a:t>
            </a:r>
            <a:r>
              <a:rPr lang="en-US" sz="1400" dirty="0" smtClean="0">
                <a:effectLst/>
                <a:latin typeface="Times New Roman"/>
                <a:ea typeface="Times New Roman"/>
              </a:rPr>
              <a:t/>
            </a:r>
            <a:br>
              <a:rPr lang="en-US" sz="1400" dirty="0" smtClean="0">
                <a:effectLst/>
                <a:latin typeface="Times New Roman"/>
                <a:ea typeface="Times New Roman"/>
              </a:rPr>
            </a:br>
            <a:r>
              <a:rPr lang="en-US" b="1" dirty="0" smtClean="0">
                <a:effectLst/>
                <a:latin typeface="Broadway"/>
                <a:ea typeface="Times New Roman"/>
              </a:rPr>
              <a:t>QUARTERLY 2</a:t>
            </a:r>
            <a:r>
              <a:rPr lang="en-US" sz="1400" dirty="0" smtClean="0">
                <a:effectLst/>
                <a:latin typeface="Times New Roman"/>
                <a:ea typeface="Times New Roman"/>
              </a:rPr>
              <a:t/>
            </a:r>
            <a:br>
              <a:rPr lang="en-US" sz="1400" dirty="0" smtClean="0">
                <a:effectLst/>
                <a:latin typeface="Times New Roman"/>
                <a:ea typeface="Times New Roman"/>
              </a:rPr>
            </a:br>
            <a:r>
              <a:rPr lang="en-US" b="1" dirty="0" smtClean="0">
                <a:effectLst/>
                <a:latin typeface="Broadway"/>
                <a:ea typeface="Times New Roman"/>
              </a:rPr>
              <a:t>2011-2012 – STUDY GUIDE</a:t>
            </a:r>
            <a:endParaRPr lang="en-US" sz="1400" dirty="0">
              <a:effectLst/>
              <a:latin typeface="Times New Roman"/>
              <a:ea typeface="Times New Roman"/>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345918"/>
            <a:ext cx="4419600" cy="331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8000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6124754"/>
          </a:xfrm>
          <a:prstGeom prst="rect">
            <a:avLst/>
          </a:prstGeom>
        </p:spPr>
        <p:txBody>
          <a:bodyPr wrap="square">
            <a:spAutoFit/>
          </a:bodyPr>
          <a:lstStyle/>
          <a:p>
            <a:r>
              <a:rPr lang="en-US" sz="2800" dirty="0" smtClean="0">
                <a:solidFill>
                  <a:srgbClr val="000000"/>
                </a:solidFill>
                <a:effectLst/>
                <a:latin typeface="Times New Roman"/>
                <a:ea typeface="Times New Roman"/>
                <a:cs typeface="Times New Roman"/>
              </a:rPr>
              <a:t>25.  </a:t>
            </a:r>
            <a:r>
              <a:rPr lang="en-US" sz="2800" dirty="0" smtClean="0">
                <a:effectLst/>
                <a:latin typeface="Times New Roman"/>
                <a:ea typeface="Times New Roman"/>
                <a:cs typeface="Times New Roman"/>
              </a:rPr>
              <a:t>Bacteria, protozoa, algae and some fungus are examples of organisms that are ____.</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dirty="0" smtClean="0">
                <a:effectLst/>
                <a:latin typeface="Times New Roman"/>
                <a:ea typeface="Times New Roman"/>
                <a:cs typeface="Times New Roman"/>
              </a:rPr>
              <a:t> </a:t>
            </a:r>
            <a:r>
              <a:rPr lang="en-US" sz="2800" b="1" dirty="0" smtClean="0">
                <a:effectLst/>
                <a:latin typeface="Times New Roman"/>
                <a:ea typeface="Times New Roman"/>
                <a:cs typeface="Times New Roman"/>
              </a:rPr>
              <a:t>UNICELLULAR</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26.  Organic compounds that contain sugars and starches are ____.</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b="1" dirty="0" smtClean="0">
                <a:effectLst/>
                <a:latin typeface="Times New Roman"/>
                <a:ea typeface="Times New Roman"/>
                <a:cs typeface="Times New Roman"/>
              </a:rPr>
              <a:t>CARBOHYDRATES</a:t>
            </a:r>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marL="342900" indent="-342900">
              <a:buAutoNum type="arabicPeriod" startAt="27"/>
            </a:pPr>
            <a:r>
              <a:rPr lang="en-US" sz="2800" dirty="0" smtClean="0">
                <a:effectLst/>
                <a:latin typeface="Times New Roman"/>
                <a:ea typeface="Times New Roman"/>
                <a:cs typeface="Times New Roman"/>
              </a:rPr>
              <a:t>Organic compounds that contain DNA and RNA are </a:t>
            </a:r>
          </a:p>
          <a:p>
            <a:r>
              <a:rPr lang="en-US" sz="2800" dirty="0" smtClean="0">
                <a:effectLst/>
                <a:latin typeface="Times New Roman"/>
                <a:ea typeface="Times New Roman"/>
                <a:cs typeface="Times New Roman"/>
              </a:rPr>
              <a:t>referred to a ____.</a:t>
            </a:r>
          </a:p>
          <a:p>
            <a:endParaRPr lang="en-US" sz="2800" dirty="0">
              <a:latin typeface="Times New Roman"/>
              <a:ea typeface="Times New Roman"/>
              <a:cs typeface="Times New Roman"/>
            </a:endParaRPr>
          </a:p>
          <a:p>
            <a:pPr algn="ctr"/>
            <a:r>
              <a:rPr lang="en-US" sz="2800" b="1" dirty="0" smtClean="0">
                <a:effectLst/>
                <a:latin typeface="Times New Roman"/>
                <a:ea typeface="Times New Roman"/>
                <a:cs typeface="Times New Roman"/>
              </a:rPr>
              <a:t>NUCLEIC ACIDS</a:t>
            </a:r>
            <a:endParaRPr lang="en-US" sz="2800" b="1" dirty="0">
              <a:effectLst/>
              <a:latin typeface="Times New Roman"/>
              <a:ea typeface="Times New Roman"/>
            </a:endParaRPr>
          </a:p>
        </p:txBody>
      </p:sp>
    </p:spTree>
    <p:extLst>
      <p:ext uri="{BB962C8B-B14F-4D97-AF65-F5344CB8AC3E}">
        <p14:creationId xmlns:p14="http://schemas.microsoft.com/office/powerpoint/2010/main" val="84295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289679"/>
            <a:ext cx="8305800" cy="6124754"/>
          </a:xfrm>
          <a:prstGeom prst="rect">
            <a:avLst/>
          </a:prstGeom>
        </p:spPr>
        <p:txBody>
          <a:bodyPr wrap="square">
            <a:spAutoFit/>
          </a:bodyPr>
          <a:lstStyle/>
          <a:p>
            <a:r>
              <a:rPr lang="en-US" sz="2800" dirty="0" smtClean="0">
                <a:effectLst/>
                <a:latin typeface="Times New Roman"/>
                <a:ea typeface="Times New Roman"/>
                <a:cs typeface="Times New Roman"/>
              </a:rPr>
              <a:t>28.  Organic compounds that make, replace, and repair cells are ____.</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dirty="0" smtClean="0">
                <a:effectLst/>
                <a:latin typeface="Times New Roman"/>
                <a:ea typeface="Times New Roman"/>
                <a:cs typeface="Times New Roman"/>
              </a:rPr>
              <a:t> </a:t>
            </a:r>
            <a:r>
              <a:rPr lang="en-US" sz="2800" b="1" dirty="0" smtClean="0">
                <a:effectLst/>
                <a:latin typeface="Times New Roman"/>
                <a:ea typeface="Times New Roman"/>
                <a:cs typeface="Times New Roman"/>
              </a:rPr>
              <a:t>PROTEINS</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29.  A type of protein that speeds up chemical reactions is/are called  ___.</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tabLst>
                <a:tab pos="-114300" algn="r"/>
                <a:tab pos="0" algn="l"/>
              </a:tabLst>
            </a:pPr>
            <a:r>
              <a:rPr lang="en-US" sz="2800" dirty="0" smtClean="0">
                <a:solidFill>
                  <a:srgbClr val="000000"/>
                </a:solidFill>
                <a:effectLst/>
                <a:latin typeface="Times New Roman"/>
                <a:ea typeface="Times New Roman"/>
                <a:cs typeface="Times New Roman"/>
              </a:rPr>
              <a:t> </a:t>
            </a:r>
            <a:r>
              <a:rPr lang="en-US" sz="2800" b="1" dirty="0" smtClean="0">
                <a:solidFill>
                  <a:srgbClr val="000000"/>
                </a:solidFill>
                <a:effectLst/>
                <a:latin typeface="Times New Roman"/>
                <a:ea typeface="Times New Roman"/>
                <a:cs typeface="Times New Roman"/>
              </a:rPr>
              <a:t>ENZYME</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marL="342900" indent="-342900">
              <a:buAutoNum type="arabicPeriod" startAt="30"/>
              <a:tabLst>
                <a:tab pos="-114300" algn="r"/>
                <a:tab pos="0" algn="l"/>
              </a:tabLst>
            </a:pPr>
            <a:r>
              <a:rPr lang="en-US" sz="2800" dirty="0" smtClean="0">
                <a:solidFill>
                  <a:srgbClr val="000000"/>
                </a:solidFill>
                <a:effectLst/>
                <a:latin typeface="Times New Roman"/>
                <a:ea typeface="Times New Roman"/>
                <a:cs typeface="Times New Roman"/>
              </a:rPr>
              <a:t>What  makes up a molecule of water?</a:t>
            </a:r>
          </a:p>
          <a:p>
            <a:pPr>
              <a:tabLst>
                <a:tab pos="-114300" algn="r"/>
                <a:tab pos="0" algn="l"/>
              </a:tabLst>
            </a:pPr>
            <a:endParaRPr lang="en-US" sz="2800" dirty="0">
              <a:solidFill>
                <a:srgbClr val="000000"/>
              </a:solidFill>
              <a:latin typeface="Times New Roman"/>
              <a:ea typeface="Times New Roman"/>
              <a:cs typeface="Times New Roman"/>
            </a:endParaRPr>
          </a:p>
          <a:p>
            <a:pPr algn="ctr">
              <a:tabLst>
                <a:tab pos="-114300" algn="r"/>
                <a:tab pos="0" algn="l"/>
              </a:tabLst>
            </a:pPr>
            <a:r>
              <a:rPr lang="en-US" sz="2800" b="1" dirty="0" smtClean="0">
                <a:latin typeface="Times New Roman"/>
                <a:ea typeface="Times New Roman"/>
              </a:rPr>
              <a:t>2 ATOMS OF HYDROGEN AND 1 ATOM OF OXYGEN</a:t>
            </a:r>
            <a:endParaRPr lang="en-US" sz="2800" b="1" dirty="0">
              <a:effectLst/>
              <a:latin typeface="Times New Roman"/>
              <a:ea typeface="Times New Roman"/>
            </a:endParaRPr>
          </a:p>
        </p:txBody>
      </p:sp>
    </p:spTree>
    <p:extLst>
      <p:ext uri="{BB962C8B-B14F-4D97-AF65-F5344CB8AC3E}">
        <p14:creationId xmlns:p14="http://schemas.microsoft.com/office/powerpoint/2010/main" val="231319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anim calcmode="lin" valueType="num">
                                      <p:cBhvr>
                                        <p:cTn id="23" dur="100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0" end="10"/>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0" end="10"/>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272" y="76200"/>
            <a:ext cx="8686800" cy="1015663"/>
          </a:xfrm>
          <a:prstGeom prst="rect">
            <a:avLst/>
          </a:prstGeom>
        </p:spPr>
        <p:txBody>
          <a:bodyPr wrap="square">
            <a:spAutoFit/>
          </a:bodyPr>
          <a:lstStyle/>
          <a:p>
            <a:r>
              <a:rPr lang="en-US" sz="1200" b="1" dirty="0" smtClean="0">
                <a:effectLst/>
                <a:latin typeface="Times New Roman"/>
                <a:ea typeface="Times New Roman"/>
                <a:cs typeface="Times New Roman"/>
              </a:rPr>
              <a:t>Use Figure 8-4 to answer questions 31 - 35</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 </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A student prepared two beakers with identical sprigs of a water plant as shown below. She placed one beaker (Beaker A) in the shade and the other beaker (Beaker B) beside a fluorescent lamp. She then changed the distance of the Beaker B from the lamp. She counted the bubbles given off by each sprig of the water plant. Shown here is the graph of the data for the beaker she placed in the light.</a:t>
            </a:r>
            <a:endParaRPr lang="en-US" sz="1200" dirty="0">
              <a:effectLst/>
              <a:latin typeface="Times New Roman"/>
              <a:ea typeface="Times New Roman"/>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622" y="1091863"/>
            <a:ext cx="6094413"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28600" y="3701713"/>
            <a:ext cx="8534400" cy="2554545"/>
          </a:xfrm>
          <a:prstGeom prst="rect">
            <a:avLst/>
          </a:prstGeom>
        </p:spPr>
        <p:txBody>
          <a:bodyPr wrap="square">
            <a:spAutoFit/>
          </a:bodyPr>
          <a:lstStyle/>
          <a:p>
            <a:r>
              <a:rPr lang="en-US" sz="2000" dirty="0" smtClean="0">
                <a:effectLst/>
                <a:latin typeface="Times New Roman"/>
                <a:ea typeface="Times New Roman"/>
                <a:cs typeface="Times New Roman"/>
              </a:rPr>
              <a:t>31.  Which beaker is the student’s control?</a:t>
            </a:r>
            <a:endParaRPr lang="en-US" sz="2000" dirty="0" smtClean="0">
              <a:effectLst/>
              <a:latin typeface="Times New Roman"/>
              <a:ea typeface="Times New Roman"/>
            </a:endParaRPr>
          </a:p>
          <a:p>
            <a:r>
              <a:rPr lang="en-US" sz="2000" dirty="0" smtClean="0">
                <a:effectLst/>
                <a:latin typeface="Times New Roman"/>
                <a:ea typeface="Times New Roman"/>
                <a:cs typeface="Times New Roman"/>
              </a:rPr>
              <a:t> </a:t>
            </a:r>
            <a:endParaRPr lang="en-US" sz="2000" dirty="0" smtClean="0">
              <a:effectLst/>
              <a:latin typeface="Times New Roman"/>
              <a:ea typeface="Times New Roman"/>
            </a:endParaRPr>
          </a:p>
          <a:p>
            <a:pPr algn="ctr"/>
            <a:r>
              <a:rPr lang="en-US" sz="2000" dirty="0" smtClean="0">
                <a:effectLst/>
                <a:latin typeface="Times New Roman"/>
                <a:ea typeface="Times New Roman"/>
                <a:cs typeface="Times New Roman"/>
              </a:rPr>
              <a:t> </a:t>
            </a:r>
            <a:r>
              <a:rPr lang="en-US" sz="2000" b="1" dirty="0" smtClean="0">
                <a:effectLst/>
                <a:latin typeface="Times New Roman"/>
                <a:ea typeface="Times New Roman"/>
                <a:cs typeface="Times New Roman"/>
              </a:rPr>
              <a:t>BEAKER A (ONE IN THE SHADE)</a:t>
            </a:r>
            <a:endParaRPr lang="en-US" sz="2000" dirty="0" smtClean="0">
              <a:effectLst/>
              <a:latin typeface="Times New Roman"/>
              <a:ea typeface="Times New Roman"/>
            </a:endParaRPr>
          </a:p>
          <a:p>
            <a:r>
              <a:rPr lang="en-US" sz="2000" dirty="0" smtClean="0">
                <a:effectLst/>
                <a:latin typeface="Times New Roman"/>
                <a:ea typeface="Times New Roman"/>
                <a:cs typeface="Times New Roman"/>
              </a:rPr>
              <a:t> </a:t>
            </a:r>
            <a:endParaRPr lang="en-US" sz="2000" dirty="0" smtClean="0">
              <a:effectLst/>
              <a:latin typeface="Times New Roman"/>
              <a:ea typeface="Times New Roman"/>
            </a:endParaRPr>
          </a:p>
          <a:p>
            <a:pPr marL="342900" indent="-342900">
              <a:buAutoNum type="arabicPeriod" startAt="32"/>
            </a:pPr>
            <a:r>
              <a:rPr lang="en-US" sz="2000" dirty="0" smtClean="0">
                <a:effectLst/>
                <a:latin typeface="Times New Roman"/>
                <a:ea typeface="Times New Roman"/>
                <a:cs typeface="Times New Roman"/>
              </a:rPr>
              <a:t>If the student later tested the air bubbles collected in the test tube, what would</a:t>
            </a:r>
          </a:p>
          <a:p>
            <a:r>
              <a:rPr lang="en-US" sz="2000" dirty="0" smtClean="0">
                <a:effectLst/>
                <a:latin typeface="Times New Roman"/>
                <a:ea typeface="Times New Roman"/>
                <a:cs typeface="Times New Roman"/>
              </a:rPr>
              <a:t>she find they are made of? </a:t>
            </a:r>
          </a:p>
          <a:p>
            <a:endParaRPr lang="en-US" sz="2000" dirty="0">
              <a:latin typeface="Times New Roman"/>
              <a:ea typeface="Times New Roman"/>
              <a:cs typeface="Times New Roman"/>
            </a:endParaRPr>
          </a:p>
          <a:p>
            <a:pPr algn="ctr"/>
            <a:r>
              <a:rPr lang="en-US" sz="2000" b="1" dirty="0" smtClean="0">
                <a:effectLst/>
                <a:latin typeface="Times New Roman"/>
                <a:ea typeface="Times New Roman"/>
              </a:rPr>
              <a:t>OXYGEN (O</a:t>
            </a:r>
            <a:r>
              <a:rPr lang="en-US" sz="2000" b="1" baseline="-25000" dirty="0" smtClean="0">
                <a:effectLst/>
                <a:latin typeface="Times New Roman"/>
                <a:ea typeface="Times New Roman"/>
              </a:rPr>
              <a:t>2</a:t>
            </a:r>
            <a:r>
              <a:rPr lang="en-US" sz="2000" b="1" dirty="0" smtClean="0">
                <a:effectLst/>
                <a:latin typeface="Times New Roman"/>
                <a:ea typeface="Times New Roman"/>
              </a:rPr>
              <a:t>)</a:t>
            </a:r>
            <a:endParaRPr lang="en-US" sz="2000" b="1" dirty="0">
              <a:effectLst/>
              <a:latin typeface="Times New Roman"/>
              <a:ea typeface="Times New Roman"/>
            </a:endParaRPr>
          </a:p>
        </p:txBody>
      </p:sp>
    </p:spTree>
    <p:extLst>
      <p:ext uri="{BB962C8B-B14F-4D97-AF65-F5344CB8AC3E}">
        <p14:creationId xmlns:p14="http://schemas.microsoft.com/office/powerpoint/2010/main" val="4071416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p:cTn id="1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035" y="129307"/>
            <a:ext cx="8686800" cy="1015663"/>
          </a:xfrm>
          <a:prstGeom prst="rect">
            <a:avLst/>
          </a:prstGeom>
        </p:spPr>
        <p:txBody>
          <a:bodyPr wrap="square">
            <a:spAutoFit/>
          </a:bodyPr>
          <a:lstStyle/>
          <a:p>
            <a:r>
              <a:rPr lang="en-US" sz="1200" b="1" dirty="0" smtClean="0">
                <a:effectLst/>
                <a:latin typeface="Times New Roman"/>
                <a:ea typeface="Times New Roman"/>
                <a:cs typeface="Times New Roman"/>
              </a:rPr>
              <a:t>Use Figure 8-4 to answer questions 31 - 35</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 </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A student prepared two beakers with identical sprigs of a water plant as shown below. She placed one beaker (Beaker A) in the shade and the other beaker (Beaker B) beside a fluorescent lamp. She then changed the distance of the Beaker B from the lamp. She counted the bubbles given off by each sprig of the water plant. Shown here is the graph of the data for the beaker she placed in the light.</a:t>
            </a:r>
            <a:endParaRPr lang="en-US" sz="1200" dirty="0">
              <a:effectLst/>
              <a:latin typeface="Times New Roman"/>
              <a:ea typeface="Times New Roman"/>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3305" y="1066800"/>
            <a:ext cx="608965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98304" y="3676650"/>
            <a:ext cx="8839200" cy="2339102"/>
          </a:xfrm>
          <a:prstGeom prst="rect">
            <a:avLst/>
          </a:prstGeom>
        </p:spPr>
        <p:txBody>
          <a:bodyPr wrap="square">
            <a:spAutoFit/>
          </a:bodyPr>
          <a:lstStyle/>
          <a:p>
            <a:r>
              <a:rPr lang="en-US" dirty="0" smtClean="0">
                <a:effectLst/>
                <a:latin typeface="Times New Roman"/>
                <a:ea typeface="Times New Roman"/>
                <a:cs typeface="Times New Roman"/>
              </a:rPr>
              <a:t>33.  At what distance from the light source was the greatest number of bubbles produced?</a:t>
            </a:r>
            <a:endParaRPr lang="en-US" dirty="0" smtClean="0">
              <a:effectLst/>
              <a:latin typeface="Times New Roman"/>
              <a:ea typeface="Times New Roman"/>
            </a:endParaRPr>
          </a:p>
          <a:p>
            <a:r>
              <a:rPr lang="en-US" dirty="0" smtClean="0">
                <a:effectLst/>
                <a:latin typeface="Times New Roman"/>
                <a:ea typeface="Times New Roman"/>
                <a:cs typeface="Times New Roman"/>
              </a:rPr>
              <a:t> </a:t>
            </a:r>
            <a:endParaRPr lang="en-US" dirty="0" smtClean="0">
              <a:effectLst/>
              <a:latin typeface="Times New Roman"/>
              <a:ea typeface="Times New Roman"/>
            </a:endParaRPr>
          </a:p>
          <a:p>
            <a:pPr algn="ctr"/>
            <a:r>
              <a:rPr lang="en-US" dirty="0" smtClean="0">
                <a:effectLst/>
                <a:latin typeface="Times New Roman"/>
                <a:ea typeface="Times New Roman"/>
                <a:cs typeface="Times New Roman"/>
              </a:rPr>
              <a:t> </a:t>
            </a:r>
            <a:r>
              <a:rPr lang="en-US" b="1" dirty="0" smtClean="0">
                <a:effectLst/>
                <a:latin typeface="Times New Roman"/>
                <a:ea typeface="Times New Roman"/>
                <a:cs typeface="Times New Roman"/>
              </a:rPr>
              <a:t>5 CM</a:t>
            </a:r>
            <a:endParaRPr lang="en-US" dirty="0" smtClean="0">
              <a:effectLst/>
              <a:latin typeface="Times New Roman"/>
              <a:ea typeface="Times New Roman"/>
            </a:endParaRPr>
          </a:p>
          <a:p>
            <a:r>
              <a:rPr lang="en-US" dirty="0" smtClean="0">
                <a:effectLst/>
                <a:latin typeface="Times New Roman"/>
                <a:ea typeface="Times New Roman"/>
                <a:cs typeface="Times New Roman"/>
              </a:rPr>
              <a:t> </a:t>
            </a:r>
            <a:endParaRPr lang="en-US" dirty="0" smtClean="0">
              <a:effectLst/>
              <a:latin typeface="Times New Roman"/>
              <a:ea typeface="Times New Roman"/>
            </a:endParaRPr>
          </a:p>
          <a:p>
            <a:pPr marL="342900" indent="-342900">
              <a:buAutoNum type="arabicPeriod" startAt="34"/>
            </a:pPr>
            <a:r>
              <a:rPr lang="en-US" dirty="0" smtClean="0">
                <a:effectLst/>
                <a:latin typeface="Times New Roman"/>
                <a:ea typeface="Times New Roman"/>
                <a:cs typeface="Times New Roman"/>
              </a:rPr>
              <a:t>What do the student’s data show?</a:t>
            </a:r>
          </a:p>
          <a:p>
            <a:endParaRPr lang="en-US" sz="2000" dirty="0">
              <a:latin typeface="Times New Roman"/>
              <a:ea typeface="Times New Roman"/>
              <a:cs typeface="Times New Roman"/>
            </a:endParaRPr>
          </a:p>
          <a:p>
            <a:pPr algn="ctr"/>
            <a:r>
              <a:rPr lang="en-US" b="1" dirty="0" smtClean="0">
                <a:effectLst/>
                <a:latin typeface="Times New Roman"/>
                <a:ea typeface="Times New Roman"/>
                <a:cs typeface="Times New Roman"/>
              </a:rPr>
              <a:t>A PLANT PLACED FAR AWAY FROM THE LIGHT WILL PERFORM PHOTOSYNTHESIS SLOWER</a:t>
            </a:r>
            <a:endParaRPr lang="en-US" b="1" dirty="0">
              <a:effectLst/>
              <a:latin typeface="Times New Roman"/>
              <a:ea typeface="Times New Roman"/>
            </a:endParaRPr>
          </a:p>
        </p:txBody>
      </p:sp>
    </p:spTree>
    <p:extLst>
      <p:ext uri="{BB962C8B-B14F-4D97-AF65-F5344CB8AC3E}">
        <p14:creationId xmlns:p14="http://schemas.microsoft.com/office/powerpoint/2010/main" val="1191186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p:cTn id="1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686800" cy="1015663"/>
          </a:xfrm>
          <a:prstGeom prst="rect">
            <a:avLst/>
          </a:prstGeom>
        </p:spPr>
        <p:txBody>
          <a:bodyPr wrap="square">
            <a:spAutoFit/>
          </a:bodyPr>
          <a:lstStyle/>
          <a:p>
            <a:r>
              <a:rPr lang="en-US" sz="1200" b="1" dirty="0" smtClean="0">
                <a:effectLst/>
                <a:latin typeface="Times New Roman"/>
                <a:ea typeface="Times New Roman"/>
                <a:cs typeface="Times New Roman"/>
              </a:rPr>
              <a:t>Use Figure 8-4 to answer questions 31 - 35</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 </a:t>
            </a:r>
            <a:endParaRPr lang="en-US" sz="1200" dirty="0" smtClean="0">
              <a:effectLst/>
              <a:latin typeface="Times New Roman"/>
              <a:ea typeface="Times New Roman"/>
            </a:endParaRPr>
          </a:p>
          <a:p>
            <a:r>
              <a:rPr lang="en-US" sz="1200" dirty="0" smtClean="0">
                <a:effectLst/>
                <a:latin typeface="Times New Roman"/>
                <a:ea typeface="Times New Roman"/>
                <a:cs typeface="Times New Roman"/>
              </a:rPr>
              <a:t>A student prepared two beakers with identical sprigs of a water plant as shown below. She placed one beaker (Beaker A) in the shade and the other beaker (Beaker B) beside a fluorescent lamp. She then changed the distance of the Beaker B from the lamp. She counted the bubbles given off by each sprig of the water plant. Shown here is the graph of the data for the beaker she placed in the light.</a:t>
            </a:r>
            <a:endParaRPr lang="en-US" sz="1200" dirty="0">
              <a:effectLst/>
              <a:latin typeface="Times New Roman"/>
              <a:ea typeface="Times New Roman"/>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666" y="1168063"/>
            <a:ext cx="608965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4800" y="3962400"/>
            <a:ext cx="8534400" cy="1569660"/>
          </a:xfrm>
          <a:prstGeom prst="rect">
            <a:avLst/>
          </a:prstGeom>
        </p:spPr>
        <p:txBody>
          <a:bodyPr wrap="square">
            <a:spAutoFit/>
          </a:bodyPr>
          <a:lstStyle/>
          <a:p>
            <a:r>
              <a:rPr lang="en-US" sz="2400" dirty="0" smtClean="0">
                <a:effectLst/>
                <a:latin typeface="Times New Roman"/>
                <a:ea typeface="Times New Roman"/>
                <a:cs typeface="Times New Roman"/>
              </a:rPr>
              <a:t>35.  If the lamp were placed closer than 5 centimeters from the water plant, what would happen to the rate of photosynthesis?</a:t>
            </a:r>
          </a:p>
          <a:p>
            <a:endParaRPr lang="en-US" sz="2400" dirty="0" smtClean="0">
              <a:effectLst/>
              <a:latin typeface="Times New Roman"/>
              <a:ea typeface="Times New Roman"/>
            </a:endParaRPr>
          </a:p>
          <a:p>
            <a:pPr algn="ctr"/>
            <a:r>
              <a:rPr lang="en-US" sz="2400" b="1" dirty="0" smtClean="0">
                <a:latin typeface="Times New Roman"/>
                <a:ea typeface="Times New Roman"/>
              </a:rPr>
              <a:t>IT WOULD SLOW DOWN</a:t>
            </a:r>
            <a:endParaRPr lang="en-US" sz="2400" b="1" dirty="0">
              <a:effectLst/>
              <a:latin typeface="Times New Roman"/>
              <a:ea typeface="Times New Roman"/>
            </a:endParaRPr>
          </a:p>
        </p:txBody>
      </p:sp>
    </p:spTree>
    <p:extLst>
      <p:ext uri="{BB962C8B-B14F-4D97-AF65-F5344CB8AC3E}">
        <p14:creationId xmlns:p14="http://schemas.microsoft.com/office/powerpoint/2010/main" val="251884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52400"/>
            <a:ext cx="2438400" cy="242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074794" y="2598003"/>
            <a:ext cx="689611" cy="276999"/>
          </a:xfrm>
          <a:prstGeom prst="rect">
            <a:avLst/>
          </a:prstGeom>
        </p:spPr>
        <p:txBody>
          <a:bodyPr wrap="none">
            <a:spAutoFit/>
          </a:bodyPr>
          <a:lstStyle/>
          <a:p>
            <a:pPr indent="-685800" algn="ctr">
              <a:tabLst>
                <a:tab pos="-114300" algn="r"/>
                <a:tab pos="0" algn="l"/>
              </a:tabLst>
            </a:pPr>
            <a:r>
              <a:rPr lang="en-US" sz="1200" b="1" dirty="0" smtClean="0">
                <a:solidFill>
                  <a:srgbClr val="000000"/>
                </a:solidFill>
                <a:effectLst/>
                <a:latin typeface="Times New Roman"/>
                <a:ea typeface="Times New Roman"/>
                <a:cs typeface="Times New Roman"/>
              </a:rPr>
              <a:t>FIG 2.3</a:t>
            </a:r>
            <a:endParaRPr lang="en-US" sz="1200" dirty="0">
              <a:effectLst/>
              <a:latin typeface="Times New Roman"/>
              <a:ea typeface="Times New Roman"/>
            </a:endParaRPr>
          </a:p>
        </p:txBody>
      </p:sp>
      <p:sp>
        <p:nvSpPr>
          <p:cNvPr id="3" name="Rectangle 2"/>
          <p:cNvSpPr/>
          <p:nvPr/>
        </p:nvSpPr>
        <p:spPr>
          <a:xfrm>
            <a:off x="457200" y="2908296"/>
            <a:ext cx="8305800" cy="3416320"/>
          </a:xfrm>
          <a:prstGeom prst="rect">
            <a:avLst/>
          </a:prstGeom>
        </p:spPr>
        <p:txBody>
          <a:bodyPr wrap="square">
            <a:spAutoFit/>
          </a:bodyPr>
          <a:lstStyle/>
          <a:p>
            <a:pPr>
              <a:tabLst>
                <a:tab pos="-114300" algn="r"/>
                <a:tab pos="0" algn="l"/>
              </a:tabLst>
            </a:pPr>
            <a:r>
              <a:rPr lang="en-US" sz="2400" dirty="0" smtClean="0">
                <a:solidFill>
                  <a:srgbClr val="000000"/>
                </a:solidFill>
                <a:effectLst/>
                <a:latin typeface="Times New Roman"/>
                <a:ea typeface="Times New Roman"/>
                <a:cs typeface="Times New Roman"/>
              </a:rPr>
              <a:t>36.  According to Figure 2-3, which enzyme would you expect to find in a bacteria growing in a hot spring?</a:t>
            </a:r>
            <a:endParaRPr lang="en-US" sz="2400" dirty="0" smtClean="0">
              <a:effectLst/>
              <a:latin typeface="Times New Roman"/>
              <a:ea typeface="Times New Roman"/>
            </a:endParaRPr>
          </a:p>
          <a:p>
            <a:r>
              <a:rPr lang="en-US" sz="2400" dirty="0" smtClean="0">
                <a:solidFill>
                  <a:srgbClr val="000000"/>
                </a:solidFill>
                <a:effectLst/>
                <a:latin typeface="Times New Roman"/>
                <a:ea typeface="Times New Roman"/>
                <a:cs typeface="Times New Roman"/>
              </a:rPr>
              <a:t> </a:t>
            </a:r>
            <a:endParaRPr lang="en-US" sz="2400" dirty="0" smtClean="0">
              <a:effectLst/>
              <a:latin typeface="Times New Roman"/>
              <a:ea typeface="Times New Roman"/>
            </a:endParaRPr>
          </a:p>
          <a:p>
            <a:pPr algn="ctr">
              <a:tabLst>
                <a:tab pos="-114300" algn="r"/>
                <a:tab pos="0" algn="l"/>
              </a:tabLst>
            </a:pPr>
            <a:r>
              <a:rPr lang="en-US" sz="2400" dirty="0" smtClean="0">
                <a:solidFill>
                  <a:srgbClr val="000000"/>
                </a:solidFill>
                <a:effectLst/>
                <a:latin typeface="Times New Roman"/>
                <a:ea typeface="Times New Roman"/>
                <a:cs typeface="Times New Roman"/>
              </a:rPr>
              <a:t> </a:t>
            </a:r>
            <a:r>
              <a:rPr lang="en-US" sz="2400" b="1" dirty="0" smtClean="0">
                <a:solidFill>
                  <a:srgbClr val="000000"/>
                </a:solidFill>
                <a:effectLst/>
                <a:latin typeface="Times New Roman"/>
                <a:ea typeface="Times New Roman"/>
                <a:cs typeface="Times New Roman"/>
              </a:rPr>
              <a:t>ENZYME Y</a:t>
            </a:r>
            <a:endParaRPr lang="en-US" sz="2400" dirty="0" smtClean="0">
              <a:effectLst/>
              <a:latin typeface="Times New Roman"/>
              <a:ea typeface="Times New Roman"/>
            </a:endParaRPr>
          </a:p>
          <a:p>
            <a:pPr>
              <a:tabLst>
                <a:tab pos="-114300" algn="r"/>
                <a:tab pos="0" algn="l"/>
              </a:tabLst>
            </a:pPr>
            <a:r>
              <a:rPr lang="en-US" sz="2400" dirty="0" smtClean="0">
                <a:solidFill>
                  <a:srgbClr val="000000"/>
                </a:solidFill>
                <a:effectLst/>
                <a:latin typeface="Times New Roman"/>
                <a:ea typeface="Times New Roman"/>
                <a:cs typeface="Times New Roman"/>
              </a:rPr>
              <a:t> </a:t>
            </a:r>
            <a:endParaRPr lang="en-US" sz="2400" dirty="0" smtClean="0">
              <a:effectLst/>
              <a:latin typeface="Times New Roman"/>
              <a:ea typeface="Times New Roman"/>
            </a:endParaRPr>
          </a:p>
          <a:p>
            <a:pPr marL="342900" indent="-342900">
              <a:buAutoNum type="arabicPeriod" startAt="37"/>
              <a:tabLst>
                <a:tab pos="-114300" algn="r"/>
                <a:tab pos="0" algn="l"/>
              </a:tabLst>
            </a:pPr>
            <a:r>
              <a:rPr lang="en-US" sz="2400" dirty="0" smtClean="0">
                <a:solidFill>
                  <a:srgbClr val="000000"/>
                </a:solidFill>
                <a:effectLst/>
                <a:latin typeface="Times New Roman"/>
                <a:ea typeface="Times New Roman"/>
                <a:cs typeface="Times New Roman"/>
              </a:rPr>
              <a:t>According to Figure 2-3, at what temperature do the two</a:t>
            </a:r>
          </a:p>
          <a:p>
            <a:pPr>
              <a:tabLst>
                <a:tab pos="-114300" algn="r"/>
                <a:tab pos="0" algn="l"/>
              </a:tabLst>
            </a:pPr>
            <a:r>
              <a:rPr lang="en-US" sz="2400" dirty="0" smtClean="0">
                <a:solidFill>
                  <a:srgbClr val="000000"/>
                </a:solidFill>
                <a:effectLst/>
                <a:latin typeface="Times New Roman"/>
                <a:ea typeface="Times New Roman"/>
                <a:cs typeface="Times New Roman"/>
              </a:rPr>
              <a:t>enzymes have the same amount of activity?</a:t>
            </a:r>
          </a:p>
          <a:p>
            <a:pPr>
              <a:tabLst>
                <a:tab pos="-114300" algn="r"/>
                <a:tab pos="0" algn="l"/>
              </a:tabLst>
            </a:pPr>
            <a:endParaRPr lang="en-US" sz="2400" dirty="0" smtClean="0">
              <a:effectLst/>
              <a:latin typeface="Times New Roman"/>
              <a:ea typeface="Times New Roman"/>
            </a:endParaRPr>
          </a:p>
          <a:p>
            <a:pPr algn="ctr">
              <a:tabLst>
                <a:tab pos="-114300" algn="r"/>
                <a:tab pos="0" algn="l"/>
              </a:tabLst>
            </a:pPr>
            <a:r>
              <a:rPr lang="en-US" sz="2400" b="1" dirty="0" smtClean="0">
                <a:latin typeface="Times New Roman"/>
                <a:ea typeface="Times New Roman"/>
              </a:rPr>
              <a:t>45</a:t>
            </a:r>
            <a:r>
              <a:rPr lang="en-US" sz="2400" b="1" baseline="30000" dirty="0" smtClean="0">
                <a:latin typeface="Times New Roman"/>
                <a:ea typeface="Times New Roman"/>
              </a:rPr>
              <a:t>0</a:t>
            </a:r>
            <a:r>
              <a:rPr lang="en-US" sz="2400" b="1" dirty="0">
                <a:latin typeface="Times New Roman"/>
                <a:ea typeface="Times New Roman"/>
              </a:rPr>
              <a:t>C</a:t>
            </a:r>
            <a:endParaRPr lang="en-US" sz="2400" b="1" dirty="0">
              <a:effectLst/>
              <a:latin typeface="Times New Roman"/>
              <a:ea typeface="Times New Roman"/>
            </a:endParaRPr>
          </a:p>
        </p:txBody>
      </p:sp>
    </p:spTree>
    <p:extLst>
      <p:ext uri="{BB962C8B-B14F-4D97-AF65-F5344CB8AC3E}">
        <p14:creationId xmlns:p14="http://schemas.microsoft.com/office/powerpoint/2010/main" val="56435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p:cTn id="1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9" y="152400"/>
            <a:ext cx="2438400" cy="242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939837" y="2598002"/>
            <a:ext cx="689611" cy="276999"/>
          </a:xfrm>
          <a:prstGeom prst="rect">
            <a:avLst/>
          </a:prstGeom>
        </p:spPr>
        <p:txBody>
          <a:bodyPr wrap="none">
            <a:spAutoFit/>
          </a:bodyPr>
          <a:lstStyle/>
          <a:p>
            <a:pPr indent="-685800" algn="ctr">
              <a:tabLst>
                <a:tab pos="-114300" algn="r"/>
                <a:tab pos="0" algn="l"/>
              </a:tabLst>
            </a:pPr>
            <a:r>
              <a:rPr lang="en-US" sz="1200" b="1" dirty="0" smtClean="0">
                <a:solidFill>
                  <a:srgbClr val="000000"/>
                </a:solidFill>
                <a:effectLst/>
                <a:latin typeface="Times New Roman"/>
                <a:ea typeface="Times New Roman"/>
                <a:cs typeface="Times New Roman"/>
              </a:rPr>
              <a:t>FIG 2.3</a:t>
            </a:r>
            <a:endParaRPr lang="en-US" sz="1200" dirty="0">
              <a:effectLst/>
              <a:latin typeface="Times New Roman"/>
              <a:ea typeface="Times New Roman"/>
            </a:endParaRPr>
          </a:p>
        </p:txBody>
      </p:sp>
      <p:sp>
        <p:nvSpPr>
          <p:cNvPr id="2" name="Rectangle 1"/>
          <p:cNvSpPr/>
          <p:nvPr/>
        </p:nvSpPr>
        <p:spPr>
          <a:xfrm>
            <a:off x="362248" y="2786204"/>
            <a:ext cx="8534400" cy="3416320"/>
          </a:xfrm>
          <a:prstGeom prst="rect">
            <a:avLst/>
          </a:prstGeom>
        </p:spPr>
        <p:txBody>
          <a:bodyPr wrap="square">
            <a:spAutoFit/>
          </a:bodyPr>
          <a:lstStyle/>
          <a:p>
            <a:pPr>
              <a:tabLst>
                <a:tab pos="-114300" algn="r"/>
                <a:tab pos="0" algn="l"/>
              </a:tabLst>
            </a:pPr>
            <a:r>
              <a:rPr lang="en-US" dirty="0" smtClean="0">
                <a:solidFill>
                  <a:srgbClr val="000000"/>
                </a:solidFill>
                <a:effectLst/>
                <a:latin typeface="Times New Roman"/>
                <a:ea typeface="Times New Roman"/>
                <a:cs typeface="Times New Roman"/>
              </a:rPr>
              <a:t>38.  According to Figure 2-3, which enzyme has a best working temperature of </a:t>
            </a:r>
          </a:p>
          <a:p>
            <a:pPr>
              <a:tabLst>
                <a:tab pos="-114300" algn="r"/>
                <a:tab pos="0" algn="l"/>
              </a:tabLst>
            </a:pPr>
            <a:r>
              <a:rPr lang="en-US" dirty="0" smtClean="0">
                <a:solidFill>
                  <a:srgbClr val="000000"/>
                </a:solidFill>
                <a:effectLst/>
                <a:latin typeface="Times New Roman"/>
                <a:ea typeface="Times New Roman"/>
                <a:cs typeface="Times New Roman"/>
              </a:rPr>
              <a:t>40</a:t>
            </a:r>
            <a:r>
              <a:rPr lang="en-US" baseline="30000" dirty="0" smtClean="0">
                <a:solidFill>
                  <a:srgbClr val="000000"/>
                </a:solidFill>
                <a:effectLst/>
                <a:latin typeface="Times New Roman"/>
                <a:ea typeface="Times New Roman"/>
                <a:cs typeface="Times New Roman"/>
              </a:rPr>
              <a:t>0</a:t>
            </a:r>
            <a:r>
              <a:rPr lang="en-US" dirty="0" smtClean="0">
                <a:solidFill>
                  <a:srgbClr val="000000"/>
                </a:solidFill>
                <a:effectLst/>
                <a:latin typeface="Times New Roman"/>
                <a:ea typeface="Times New Roman"/>
                <a:cs typeface="Times New Roman"/>
              </a:rPr>
              <a:t>C?</a:t>
            </a:r>
            <a:endParaRPr lang="en-US" dirty="0" smtClean="0">
              <a:effectLst/>
              <a:latin typeface="Times New Roman"/>
              <a:ea typeface="Times New Roman"/>
            </a:endParaRPr>
          </a:p>
          <a:p>
            <a:endParaRPr lang="en-US" dirty="0" smtClean="0">
              <a:effectLst/>
              <a:latin typeface="Times New Roman"/>
              <a:ea typeface="Times New Roman"/>
            </a:endParaRPr>
          </a:p>
          <a:p>
            <a:pPr algn="ctr">
              <a:tabLst>
                <a:tab pos="-114300" algn="r"/>
                <a:tab pos="0" algn="l"/>
              </a:tabLst>
            </a:pPr>
            <a:r>
              <a:rPr lang="en-US" dirty="0" smtClean="0">
                <a:solidFill>
                  <a:srgbClr val="000000"/>
                </a:solidFill>
                <a:effectLst/>
                <a:latin typeface="Times New Roman"/>
                <a:ea typeface="Times New Roman"/>
                <a:cs typeface="Times New Roman"/>
              </a:rPr>
              <a:t> </a:t>
            </a:r>
            <a:r>
              <a:rPr lang="en-US" b="1" dirty="0" smtClean="0">
                <a:solidFill>
                  <a:srgbClr val="000000"/>
                </a:solidFill>
                <a:effectLst/>
                <a:latin typeface="Times New Roman"/>
                <a:ea typeface="Times New Roman"/>
                <a:cs typeface="Times New Roman"/>
              </a:rPr>
              <a:t>ENZYME X</a:t>
            </a:r>
            <a:endParaRPr lang="en-US" dirty="0" smtClean="0">
              <a:effectLst/>
              <a:latin typeface="Times New Roman"/>
              <a:ea typeface="Times New Roman"/>
            </a:endParaRPr>
          </a:p>
          <a:p>
            <a:pPr>
              <a:tabLst>
                <a:tab pos="-114300" algn="r"/>
                <a:tab pos="0" algn="l"/>
              </a:tabLst>
            </a:pPr>
            <a:r>
              <a:rPr lang="en-US" dirty="0" smtClean="0">
                <a:solidFill>
                  <a:srgbClr val="000000"/>
                </a:solidFill>
                <a:effectLst/>
                <a:latin typeface="Times New Roman"/>
                <a:ea typeface="Times New Roman"/>
                <a:cs typeface="Times New Roman"/>
              </a:rPr>
              <a:t> </a:t>
            </a:r>
            <a:endParaRPr lang="en-US" dirty="0" smtClean="0">
              <a:effectLst/>
              <a:latin typeface="Times New Roman"/>
              <a:ea typeface="Times New Roman"/>
            </a:endParaRPr>
          </a:p>
          <a:p>
            <a:pPr>
              <a:tabLst>
                <a:tab pos="-114300" algn="r"/>
                <a:tab pos="0" algn="l"/>
              </a:tabLst>
            </a:pPr>
            <a:r>
              <a:rPr lang="en-US" dirty="0" smtClean="0">
                <a:solidFill>
                  <a:srgbClr val="000000"/>
                </a:solidFill>
                <a:effectLst/>
                <a:latin typeface="Times New Roman"/>
                <a:ea typeface="Times New Roman"/>
                <a:cs typeface="Times New Roman"/>
              </a:rPr>
              <a:t>39.  Based on Figure 2-3, which enzyme is active over the largest temperature range?</a:t>
            </a:r>
            <a:endParaRPr lang="en-US" dirty="0" smtClean="0">
              <a:effectLst/>
              <a:latin typeface="Times New Roman"/>
              <a:ea typeface="Times New Roman"/>
            </a:endParaRPr>
          </a:p>
          <a:p>
            <a:r>
              <a:rPr lang="en-US" dirty="0" smtClean="0">
                <a:solidFill>
                  <a:srgbClr val="000000"/>
                </a:solidFill>
                <a:effectLst/>
                <a:latin typeface="Times New Roman"/>
                <a:ea typeface="Times New Roman"/>
                <a:cs typeface="Times New Roman"/>
              </a:rPr>
              <a:t> </a:t>
            </a:r>
            <a:endParaRPr lang="en-US" dirty="0" smtClean="0">
              <a:effectLst/>
              <a:latin typeface="Times New Roman"/>
              <a:ea typeface="Times New Roman"/>
            </a:endParaRPr>
          </a:p>
          <a:p>
            <a:pPr algn="ctr"/>
            <a:r>
              <a:rPr lang="en-US" dirty="0" smtClean="0">
                <a:solidFill>
                  <a:srgbClr val="000000"/>
                </a:solidFill>
                <a:effectLst/>
                <a:latin typeface="Times New Roman"/>
                <a:ea typeface="Times New Roman"/>
                <a:cs typeface="Times New Roman"/>
              </a:rPr>
              <a:t> </a:t>
            </a:r>
            <a:r>
              <a:rPr lang="en-US" b="1" dirty="0" smtClean="0">
                <a:solidFill>
                  <a:srgbClr val="000000"/>
                </a:solidFill>
                <a:effectLst/>
                <a:latin typeface="Times New Roman"/>
                <a:ea typeface="Times New Roman"/>
                <a:cs typeface="Times New Roman"/>
              </a:rPr>
              <a:t>ENZYME Y</a:t>
            </a:r>
            <a:endParaRPr lang="en-US" dirty="0" smtClean="0">
              <a:effectLst/>
              <a:latin typeface="Times New Roman"/>
              <a:ea typeface="Times New Roman"/>
            </a:endParaRPr>
          </a:p>
          <a:p>
            <a:r>
              <a:rPr lang="en-US" b="1" dirty="0" smtClean="0">
                <a:effectLst/>
                <a:latin typeface="Times New Roman"/>
                <a:ea typeface="Times New Roman"/>
                <a:cs typeface="Times New Roman"/>
              </a:rPr>
              <a:t> </a:t>
            </a:r>
            <a:endParaRPr lang="en-US" dirty="0" smtClean="0">
              <a:effectLst/>
              <a:latin typeface="Times New Roman"/>
              <a:ea typeface="Times New Roman"/>
            </a:endParaRPr>
          </a:p>
          <a:p>
            <a:pPr marL="342900" indent="-342900">
              <a:buAutoNum type="arabicPeriod" startAt="40"/>
            </a:pPr>
            <a:r>
              <a:rPr lang="en-US" dirty="0" smtClean="0">
                <a:effectLst/>
                <a:latin typeface="Times New Roman"/>
                <a:ea typeface="Times New Roman"/>
                <a:cs typeface="Times New Roman"/>
              </a:rPr>
              <a:t>Enzyme Y works best at what temperature?</a:t>
            </a:r>
          </a:p>
          <a:p>
            <a:endParaRPr lang="en-US" dirty="0">
              <a:latin typeface="Times New Roman"/>
              <a:ea typeface="Times New Roman"/>
              <a:cs typeface="Times New Roman"/>
            </a:endParaRPr>
          </a:p>
          <a:p>
            <a:pPr algn="ctr"/>
            <a:r>
              <a:rPr lang="en-US" b="1" dirty="0" smtClean="0">
                <a:effectLst/>
                <a:latin typeface="Times New Roman"/>
                <a:ea typeface="Times New Roman"/>
                <a:cs typeface="Times New Roman"/>
              </a:rPr>
              <a:t>80</a:t>
            </a:r>
            <a:r>
              <a:rPr lang="en-US" b="1" baseline="30000" dirty="0" smtClean="0">
                <a:effectLst/>
                <a:latin typeface="Times New Roman"/>
                <a:ea typeface="Times New Roman"/>
                <a:cs typeface="Times New Roman"/>
              </a:rPr>
              <a:t>0</a:t>
            </a:r>
            <a:r>
              <a:rPr lang="en-US" b="1" dirty="0">
                <a:latin typeface="Times New Roman"/>
                <a:ea typeface="Times New Roman"/>
                <a:cs typeface="Times New Roman"/>
              </a:rPr>
              <a:t>C</a:t>
            </a:r>
            <a:endParaRPr lang="en-US" b="1" dirty="0">
              <a:effectLst/>
              <a:latin typeface="Times New Roman"/>
              <a:ea typeface="Times New Roman"/>
            </a:endParaRPr>
          </a:p>
        </p:txBody>
      </p:sp>
    </p:spTree>
    <p:extLst>
      <p:ext uri="{BB962C8B-B14F-4D97-AF65-F5344CB8AC3E}">
        <p14:creationId xmlns:p14="http://schemas.microsoft.com/office/powerpoint/2010/main" val="345806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p:cTn id="7"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 calcmode="lin" valueType="num">
                                      <p:cBhvr>
                                        <p:cTn id="15"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7" end="7"/>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7" end="7"/>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7" end="7"/>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5195" y="533400"/>
            <a:ext cx="8458200" cy="5632311"/>
          </a:xfrm>
          <a:prstGeom prst="rect">
            <a:avLst/>
          </a:prstGeom>
        </p:spPr>
        <p:txBody>
          <a:bodyPr wrap="square">
            <a:spAutoFit/>
          </a:bodyPr>
          <a:lstStyle/>
          <a:p>
            <a:r>
              <a:rPr lang="en-US" sz="2400" dirty="0" smtClean="0">
                <a:effectLst/>
                <a:latin typeface="Times New Roman"/>
                <a:ea typeface="Times New Roman"/>
                <a:cs typeface="Times New Roman"/>
              </a:rPr>
              <a:t>1.  Photosynthesis takes place in the  ____.</a:t>
            </a:r>
          </a:p>
          <a:p>
            <a:endParaRPr lang="en-US" sz="2400" dirty="0">
              <a:latin typeface="Times New Roman"/>
              <a:ea typeface="Times New Roman"/>
              <a:cs typeface="Times New Roman"/>
            </a:endParaRPr>
          </a:p>
          <a:p>
            <a:pPr algn="ctr"/>
            <a:r>
              <a:rPr lang="en-US" sz="2400" dirty="0" smtClean="0">
                <a:effectLst/>
                <a:latin typeface="Times New Roman"/>
                <a:ea typeface="Times New Roman"/>
                <a:cs typeface="Times New Roman"/>
              </a:rPr>
              <a:t> </a:t>
            </a:r>
            <a:r>
              <a:rPr lang="en-US" sz="2400" b="1" dirty="0" smtClean="0">
                <a:latin typeface="Times New Roman"/>
                <a:ea typeface="Times New Roman"/>
                <a:cs typeface="Times New Roman"/>
              </a:rPr>
              <a:t>CHLOROPLAST</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2.  What is  the correct order of steps in the scientific method?</a:t>
            </a:r>
            <a:endParaRPr lang="en-US" sz="2400" dirty="0" smtClean="0">
              <a:effectLst/>
              <a:latin typeface="Times New Roman"/>
              <a:ea typeface="Times New Roman"/>
            </a:endParaRPr>
          </a:p>
          <a:p>
            <a:pPr>
              <a:tabLst>
                <a:tab pos="457200" algn="l"/>
              </a:tabLst>
            </a:pPr>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pPr algn="ctr"/>
            <a:r>
              <a:rPr lang="en-US" sz="2400" dirty="0" smtClean="0">
                <a:solidFill>
                  <a:srgbClr val="000000"/>
                </a:solidFill>
                <a:effectLst/>
                <a:latin typeface="Times New Roman"/>
                <a:ea typeface="Times New Roman"/>
                <a:cs typeface="Times New Roman"/>
              </a:rPr>
              <a:t> </a:t>
            </a:r>
            <a:r>
              <a:rPr lang="en-US" sz="2400" b="1" dirty="0" smtClean="0">
                <a:solidFill>
                  <a:srgbClr val="000000"/>
                </a:solidFill>
                <a:latin typeface="Times New Roman"/>
                <a:ea typeface="Times New Roman"/>
                <a:cs typeface="Times New Roman"/>
              </a:rPr>
              <a:t>MAKE OBSERVATIONS</a:t>
            </a:r>
          </a:p>
          <a:p>
            <a:pPr algn="ctr"/>
            <a:r>
              <a:rPr lang="en-US" sz="2400" b="1" dirty="0" smtClean="0">
                <a:solidFill>
                  <a:srgbClr val="000000"/>
                </a:solidFill>
                <a:effectLst/>
                <a:latin typeface="Times New Roman"/>
                <a:ea typeface="Times New Roman"/>
                <a:cs typeface="Times New Roman"/>
              </a:rPr>
              <a:t>STATE THE PROBLEM</a:t>
            </a:r>
          </a:p>
          <a:p>
            <a:pPr algn="ctr"/>
            <a:r>
              <a:rPr lang="en-US" sz="2400" b="1" dirty="0" smtClean="0">
                <a:solidFill>
                  <a:srgbClr val="000000"/>
                </a:solidFill>
                <a:latin typeface="Times New Roman"/>
                <a:ea typeface="Times New Roman"/>
                <a:cs typeface="Times New Roman"/>
              </a:rPr>
              <a:t>FORM HYPOTHESIS</a:t>
            </a:r>
          </a:p>
          <a:p>
            <a:pPr algn="ctr"/>
            <a:r>
              <a:rPr lang="en-US" sz="2400" b="1" dirty="0" smtClean="0">
                <a:solidFill>
                  <a:srgbClr val="000000"/>
                </a:solidFill>
                <a:effectLst/>
                <a:latin typeface="Times New Roman"/>
                <a:ea typeface="Times New Roman"/>
                <a:cs typeface="Times New Roman"/>
              </a:rPr>
              <a:t>TEST THE HYPOTHESIS</a:t>
            </a:r>
            <a:endParaRPr lang="en-US" sz="2400" dirty="0" smtClean="0">
              <a:effectLst/>
              <a:latin typeface="Times New Roman"/>
              <a:ea typeface="Times New Roman"/>
            </a:endParaRPr>
          </a:p>
          <a:p>
            <a:r>
              <a:rPr lang="en-US" sz="2400" dirty="0" smtClean="0">
                <a:solidFill>
                  <a:srgbClr val="000000"/>
                </a:solidFill>
                <a:effectLst/>
                <a:latin typeface="Times New Roman"/>
                <a:ea typeface="Times New Roman"/>
                <a:cs typeface="Times New Roman"/>
              </a:rPr>
              <a:t> </a:t>
            </a:r>
            <a:endParaRPr lang="en-US" sz="2400" dirty="0" smtClean="0">
              <a:effectLst/>
              <a:latin typeface="Times New Roman"/>
              <a:ea typeface="Times New Roman"/>
            </a:endParaRPr>
          </a:p>
          <a:p>
            <a:pPr marL="342900" indent="-342900">
              <a:buAutoNum type="arabicPeriod" startAt="3"/>
            </a:pPr>
            <a:r>
              <a:rPr lang="en-US" sz="2400" dirty="0" smtClean="0">
                <a:effectLst/>
                <a:latin typeface="Times New Roman"/>
                <a:ea typeface="Times New Roman"/>
                <a:cs typeface="Times New Roman"/>
              </a:rPr>
              <a:t>The regulation of an organism’s internal environment to maintain conditions suitable for life is the definition of ____.</a:t>
            </a:r>
          </a:p>
          <a:p>
            <a:endParaRPr lang="en-US" sz="2400" dirty="0" smtClean="0">
              <a:effectLst/>
              <a:latin typeface="Times New Roman"/>
              <a:ea typeface="Times New Roman"/>
            </a:endParaRPr>
          </a:p>
          <a:p>
            <a:pPr algn="ctr"/>
            <a:r>
              <a:rPr lang="en-US" sz="2400" b="1" dirty="0" smtClean="0">
                <a:latin typeface="Times New Roman"/>
                <a:ea typeface="Times New Roman"/>
              </a:rPr>
              <a:t>HOMEOSTASIS</a:t>
            </a:r>
            <a:endParaRPr lang="en-US" sz="2400" b="1" dirty="0">
              <a:effectLst/>
              <a:latin typeface="Times New Roman"/>
              <a:ea typeface="Times New Roman"/>
            </a:endParaRPr>
          </a:p>
        </p:txBody>
      </p:sp>
    </p:spTree>
    <p:extLst>
      <p:ext uri="{BB962C8B-B14F-4D97-AF65-F5344CB8AC3E}">
        <p14:creationId xmlns:p14="http://schemas.microsoft.com/office/powerpoint/2010/main" val="379151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 calcmode="lin" valueType="num">
                                      <p:cBhvr>
                                        <p:cTn id="23"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7" end="7"/>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7" end="7"/>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p:cTn id="31" dur="1000" fill="hold"/>
                                        <p:tgtEl>
                                          <p:spTgt spid="2">
                                            <p:txEl>
                                              <p:pRg st="8" end="8"/>
                                            </p:txEl>
                                          </p:spTgt>
                                        </p:tgtEl>
                                        <p:attrNameLst>
                                          <p:attrName>ppt_w</p:attrName>
                                        </p:attrNameLst>
                                      </p:cBhvr>
                                      <p:tavLst>
                                        <p:tav tm="0">
                                          <p:val>
                                            <p:fltVal val="0"/>
                                          </p:val>
                                        </p:tav>
                                        <p:tav tm="100000">
                                          <p:val>
                                            <p:strVal val="#ppt_w"/>
                                          </p:val>
                                        </p:tav>
                                      </p:tavLst>
                                    </p:anim>
                                    <p:anim calcmode="lin" valueType="num">
                                      <p:cBhvr>
                                        <p:cTn id="32" dur="1000" fill="hold"/>
                                        <p:tgtEl>
                                          <p:spTgt spid="2">
                                            <p:txEl>
                                              <p:pRg st="8" end="8"/>
                                            </p:txEl>
                                          </p:spTgt>
                                        </p:tgtEl>
                                        <p:attrNameLst>
                                          <p:attrName>ppt_h</p:attrName>
                                        </p:attrNameLst>
                                      </p:cBhvr>
                                      <p:tavLst>
                                        <p:tav tm="0">
                                          <p:val>
                                            <p:fltVal val="0"/>
                                          </p:val>
                                        </p:tav>
                                        <p:tav tm="100000">
                                          <p:val>
                                            <p:strVal val="#ppt_h"/>
                                          </p:val>
                                        </p:tav>
                                      </p:tavLst>
                                    </p:anim>
                                    <p:anim calcmode="lin" valueType="num">
                                      <p:cBhvr>
                                        <p:cTn id="33" dur="1000" fill="hold"/>
                                        <p:tgtEl>
                                          <p:spTgt spid="2">
                                            <p:txEl>
                                              <p:pRg st="8" end="8"/>
                                            </p:txEl>
                                          </p:spTgt>
                                        </p:tgtEl>
                                        <p:attrNameLst>
                                          <p:attrName>style.rotation</p:attrName>
                                        </p:attrNameLst>
                                      </p:cBhvr>
                                      <p:tavLst>
                                        <p:tav tm="0">
                                          <p:val>
                                            <p:fltVal val="90"/>
                                          </p:val>
                                        </p:tav>
                                        <p:tav tm="100000">
                                          <p:val>
                                            <p:fltVal val="0"/>
                                          </p:val>
                                        </p:tav>
                                      </p:tavLst>
                                    </p:anim>
                                    <p:animEffect transition="in" filter="fade">
                                      <p:cBhvr>
                                        <p:cTn id="34" dur="1000"/>
                                        <p:tgtEl>
                                          <p:spTgt spid="2">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 calcmode="lin" valueType="num">
                                      <p:cBhvr>
                                        <p:cTn id="39" dur="1000" fill="hold"/>
                                        <p:tgtEl>
                                          <p:spTgt spid="2">
                                            <p:txEl>
                                              <p:pRg st="9" end="9"/>
                                            </p:txEl>
                                          </p:spTgt>
                                        </p:tgtEl>
                                        <p:attrNameLst>
                                          <p:attrName>ppt_w</p:attrName>
                                        </p:attrNameLst>
                                      </p:cBhvr>
                                      <p:tavLst>
                                        <p:tav tm="0">
                                          <p:val>
                                            <p:fltVal val="0"/>
                                          </p:val>
                                        </p:tav>
                                        <p:tav tm="100000">
                                          <p:val>
                                            <p:strVal val="#ppt_w"/>
                                          </p:val>
                                        </p:tav>
                                      </p:tavLst>
                                    </p:anim>
                                    <p:anim calcmode="lin" valueType="num">
                                      <p:cBhvr>
                                        <p:cTn id="40" dur="1000" fill="hold"/>
                                        <p:tgtEl>
                                          <p:spTgt spid="2">
                                            <p:txEl>
                                              <p:pRg st="9" end="9"/>
                                            </p:txEl>
                                          </p:spTgt>
                                        </p:tgtEl>
                                        <p:attrNameLst>
                                          <p:attrName>ppt_h</p:attrName>
                                        </p:attrNameLst>
                                      </p:cBhvr>
                                      <p:tavLst>
                                        <p:tav tm="0">
                                          <p:val>
                                            <p:fltVal val="0"/>
                                          </p:val>
                                        </p:tav>
                                        <p:tav tm="100000">
                                          <p:val>
                                            <p:strVal val="#ppt_h"/>
                                          </p:val>
                                        </p:tav>
                                      </p:tavLst>
                                    </p:anim>
                                    <p:anim calcmode="lin" valueType="num">
                                      <p:cBhvr>
                                        <p:cTn id="41" dur="1000" fill="hold"/>
                                        <p:tgtEl>
                                          <p:spTgt spid="2">
                                            <p:txEl>
                                              <p:pRg st="9" end="9"/>
                                            </p:txEl>
                                          </p:spTgt>
                                        </p:tgtEl>
                                        <p:attrNameLst>
                                          <p:attrName>style.rotation</p:attrName>
                                        </p:attrNameLst>
                                      </p:cBhvr>
                                      <p:tavLst>
                                        <p:tav tm="0">
                                          <p:val>
                                            <p:fltVal val="90"/>
                                          </p:val>
                                        </p:tav>
                                        <p:tav tm="100000">
                                          <p:val>
                                            <p:fltVal val="0"/>
                                          </p:val>
                                        </p:tav>
                                      </p:tavLst>
                                    </p:anim>
                                    <p:animEffect transition="in" filter="fade">
                                      <p:cBhvr>
                                        <p:cTn id="42" dur="1000"/>
                                        <p:tgtEl>
                                          <p:spTgt spid="2">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2">
                                            <p:txEl>
                                              <p:pRg st="13" end="13"/>
                                            </p:txEl>
                                          </p:spTgt>
                                        </p:tgtEl>
                                        <p:attrNameLst>
                                          <p:attrName>style.visibility</p:attrName>
                                        </p:attrNameLst>
                                      </p:cBhvr>
                                      <p:to>
                                        <p:strVal val="visible"/>
                                      </p:to>
                                    </p:set>
                                    <p:anim calcmode="lin" valueType="num">
                                      <p:cBhvr>
                                        <p:cTn id="47" dur="1000" fill="hold"/>
                                        <p:tgtEl>
                                          <p:spTgt spid="2">
                                            <p:txEl>
                                              <p:pRg st="13" end="13"/>
                                            </p:txEl>
                                          </p:spTgt>
                                        </p:tgtEl>
                                        <p:attrNameLst>
                                          <p:attrName>ppt_w</p:attrName>
                                        </p:attrNameLst>
                                      </p:cBhvr>
                                      <p:tavLst>
                                        <p:tav tm="0">
                                          <p:val>
                                            <p:fltVal val="0"/>
                                          </p:val>
                                        </p:tav>
                                        <p:tav tm="100000">
                                          <p:val>
                                            <p:strVal val="#ppt_w"/>
                                          </p:val>
                                        </p:tav>
                                      </p:tavLst>
                                    </p:anim>
                                    <p:anim calcmode="lin" valueType="num">
                                      <p:cBhvr>
                                        <p:cTn id="48" dur="1000" fill="hold"/>
                                        <p:tgtEl>
                                          <p:spTgt spid="2">
                                            <p:txEl>
                                              <p:pRg st="13" end="13"/>
                                            </p:txEl>
                                          </p:spTgt>
                                        </p:tgtEl>
                                        <p:attrNameLst>
                                          <p:attrName>ppt_h</p:attrName>
                                        </p:attrNameLst>
                                      </p:cBhvr>
                                      <p:tavLst>
                                        <p:tav tm="0">
                                          <p:val>
                                            <p:fltVal val="0"/>
                                          </p:val>
                                        </p:tav>
                                        <p:tav tm="100000">
                                          <p:val>
                                            <p:strVal val="#ppt_h"/>
                                          </p:val>
                                        </p:tav>
                                      </p:tavLst>
                                    </p:anim>
                                    <p:anim calcmode="lin" valueType="num">
                                      <p:cBhvr>
                                        <p:cTn id="49" dur="1000" fill="hold"/>
                                        <p:tgtEl>
                                          <p:spTgt spid="2">
                                            <p:txEl>
                                              <p:pRg st="13" end="13"/>
                                            </p:txEl>
                                          </p:spTgt>
                                        </p:tgtEl>
                                        <p:attrNameLst>
                                          <p:attrName>style.rotation</p:attrName>
                                        </p:attrNameLst>
                                      </p:cBhvr>
                                      <p:tavLst>
                                        <p:tav tm="0">
                                          <p:val>
                                            <p:fltVal val="90"/>
                                          </p:val>
                                        </p:tav>
                                        <p:tav tm="100000">
                                          <p:val>
                                            <p:fltVal val="0"/>
                                          </p:val>
                                        </p:tav>
                                      </p:tavLst>
                                    </p:anim>
                                    <p:animEffect transition="in" filter="fade">
                                      <p:cBhvr>
                                        <p:cTn id="50" dur="10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458200" cy="5632311"/>
          </a:xfrm>
          <a:prstGeom prst="rect">
            <a:avLst/>
          </a:prstGeom>
        </p:spPr>
        <p:txBody>
          <a:bodyPr wrap="square">
            <a:spAutoFit/>
          </a:bodyPr>
          <a:lstStyle/>
          <a:p>
            <a:r>
              <a:rPr lang="en-US" sz="2400" dirty="0" smtClean="0">
                <a:solidFill>
                  <a:srgbClr val="000000"/>
                </a:solidFill>
                <a:effectLst/>
                <a:latin typeface="Times New Roman"/>
                <a:ea typeface="Times New Roman"/>
                <a:cs typeface="Times New Roman"/>
              </a:rPr>
              <a:t>4.  </a:t>
            </a:r>
            <a:r>
              <a:rPr lang="en-US" sz="2400" dirty="0" smtClean="0">
                <a:effectLst/>
                <a:latin typeface="Times New Roman"/>
                <a:ea typeface="Times New Roman"/>
                <a:cs typeface="Times New Roman"/>
              </a:rPr>
              <a:t>What are the three parts of an ATP molecule?</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pPr algn="ctr">
              <a:tabLst>
                <a:tab pos="-114300" algn="r"/>
                <a:tab pos="0" algn="l"/>
              </a:tabLst>
            </a:pPr>
            <a:r>
              <a:rPr lang="en-US" sz="2400" dirty="0" smtClean="0">
                <a:solidFill>
                  <a:srgbClr val="000000"/>
                </a:solidFill>
                <a:effectLst/>
                <a:latin typeface="Times New Roman"/>
                <a:ea typeface="Times New Roman"/>
                <a:cs typeface="Times New Roman"/>
              </a:rPr>
              <a:t> </a:t>
            </a:r>
            <a:r>
              <a:rPr lang="en-US" sz="2400" b="1" dirty="0" smtClean="0">
                <a:solidFill>
                  <a:srgbClr val="000000"/>
                </a:solidFill>
                <a:effectLst/>
                <a:latin typeface="Times New Roman"/>
                <a:ea typeface="Times New Roman"/>
                <a:cs typeface="Times New Roman"/>
              </a:rPr>
              <a:t>ADENINE, RIBOSE, PHOSPHATE</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5.  The process by which molecules move from an area of </a:t>
            </a:r>
            <a:r>
              <a:rPr lang="en-US" sz="2400" b="1" dirty="0" smtClean="0">
                <a:effectLst/>
                <a:latin typeface="Times New Roman"/>
                <a:ea typeface="Times New Roman"/>
                <a:cs typeface="Times New Roman"/>
              </a:rPr>
              <a:t>higher </a:t>
            </a:r>
            <a:r>
              <a:rPr lang="en-US" sz="2400" dirty="0" smtClean="0">
                <a:effectLst/>
                <a:latin typeface="Times New Roman"/>
                <a:ea typeface="Times New Roman"/>
                <a:cs typeface="Times New Roman"/>
              </a:rPr>
              <a:t>concentration</a:t>
            </a:r>
            <a:r>
              <a:rPr lang="en-US" sz="2400" b="1" dirty="0" smtClean="0">
                <a:effectLst/>
                <a:latin typeface="Times New Roman"/>
                <a:ea typeface="Times New Roman"/>
                <a:cs typeface="Times New Roman"/>
              </a:rPr>
              <a:t> to</a:t>
            </a:r>
            <a:r>
              <a:rPr lang="en-US" sz="2400" dirty="0" smtClean="0">
                <a:effectLst/>
                <a:latin typeface="Times New Roman"/>
                <a:ea typeface="Times New Roman"/>
                <a:cs typeface="Times New Roman"/>
              </a:rPr>
              <a:t> an area of </a:t>
            </a:r>
            <a:r>
              <a:rPr lang="en-US" sz="2400" b="1" dirty="0" smtClean="0">
                <a:effectLst/>
                <a:latin typeface="Times New Roman"/>
                <a:ea typeface="Times New Roman"/>
                <a:cs typeface="Times New Roman"/>
              </a:rPr>
              <a:t>lower</a:t>
            </a:r>
            <a:r>
              <a:rPr lang="en-US" sz="2400" dirty="0" smtClean="0">
                <a:effectLst/>
                <a:latin typeface="Times New Roman"/>
                <a:ea typeface="Times New Roman"/>
                <a:cs typeface="Times New Roman"/>
              </a:rPr>
              <a:t> concentration is the definition of ___.</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pPr algn="ctr"/>
            <a:r>
              <a:rPr lang="en-US" sz="2400" b="1" dirty="0" smtClean="0">
                <a:effectLst/>
                <a:latin typeface="Times New Roman"/>
                <a:ea typeface="Times New Roman"/>
                <a:cs typeface="Times New Roman"/>
              </a:rPr>
              <a:t> DIFFUSION</a:t>
            </a:r>
            <a:endParaRPr lang="en-US" sz="2400" dirty="0" smtClean="0">
              <a:effectLst/>
              <a:latin typeface="Times New Roman"/>
              <a:ea typeface="Times New Roman"/>
            </a:endParaRPr>
          </a:p>
          <a:p>
            <a:r>
              <a:rPr lang="en-US" sz="2400" dirty="0" smtClean="0">
                <a:effectLst/>
                <a:latin typeface="Times New Roman"/>
                <a:ea typeface="Times New Roman"/>
                <a:cs typeface="Times New Roman"/>
              </a:rPr>
              <a:t> </a:t>
            </a:r>
            <a:endParaRPr lang="en-US" sz="2400" dirty="0" smtClean="0">
              <a:effectLst/>
              <a:latin typeface="Times New Roman"/>
              <a:ea typeface="Times New Roman"/>
            </a:endParaRPr>
          </a:p>
          <a:p>
            <a:pPr marL="342900" indent="-342900">
              <a:buAutoNum type="arabicPeriod" startAt="6"/>
            </a:pPr>
            <a:r>
              <a:rPr lang="en-US" sz="2400" dirty="0" smtClean="0">
                <a:effectLst/>
                <a:latin typeface="Times New Roman"/>
                <a:ea typeface="Times New Roman"/>
                <a:cs typeface="Times New Roman"/>
              </a:rPr>
              <a:t>A student is collecting the gas given off from a plant in bright sunlight at a temperature of 27°C. The gas being collected is probably _____.</a:t>
            </a:r>
          </a:p>
          <a:p>
            <a:endParaRPr lang="en-US" sz="2400" dirty="0" smtClean="0">
              <a:effectLst/>
              <a:latin typeface="Times New Roman"/>
              <a:ea typeface="Times New Roman"/>
            </a:endParaRPr>
          </a:p>
          <a:p>
            <a:pPr algn="ctr"/>
            <a:r>
              <a:rPr lang="en-US" sz="2400" b="1" dirty="0" smtClean="0">
                <a:latin typeface="Times New Roman"/>
                <a:ea typeface="Times New Roman"/>
              </a:rPr>
              <a:t>OXYGEN</a:t>
            </a:r>
            <a:endParaRPr lang="en-US" sz="2400" b="1" dirty="0">
              <a:effectLst/>
              <a:latin typeface="Times New Roman"/>
              <a:ea typeface="Times New Roman"/>
            </a:endParaRPr>
          </a:p>
        </p:txBody>
      </p:sp>
    </p:spTree>
    <p:extLst>
      <p:ext uri="{BB962C8B-B14F-4D97-AF65-F5344CB8AC3E}">
        <p14:creationId xmlns:p14="http://schemas.microsoft.com/office/powerpoint/2010/main" val="435523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anim calcmode="lin" valueType="num">
                                      <p:cBhvr>
                                        <p:cTn id="23" dur="100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0" end="10"/>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0" end="10"/>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786" y="381000"/>
            <a:ext cx="8382000" cy="5693866"/>
          </a:xfrm>
          <a:prstGeom prst="rect">
            <a:avLst/>
          </a:prstGeom>
        </p:spPr>
        <p:txBody>
          <a:bodyPr wrap="square">
            <a:spAutoFit/>
          </a:bodyPr>
          <a:lstStyle/>
          <a:p>
            <a:r>
              <a:rPr lang="en-US" sz="2800" dirty="0" smtClean="0">
                <a:effectLst/>
                <a:latin typeface="Times New Roman"/>
                <a:ea typeface="Times New Roman"/>
                <a:cs typeface="Times New Roman"/>
              </a:rPr>
              <a:t>7.  What factors affect the rate of photosynthesis?</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dirty="0" smtClean="0">
                <a:effectLst/>
                <a:latin typeface="Times New Roman"/>
                <a:ea typeface="Times New Roman"/>
                <a:cs typeface="Times New Roman"/>
              </a:rPr>
              <a:t> </a:t>
            </a:r>
            <a:r>
              <a:rPr lang="en-US" sz="2800" b="1" dirty="0" smtClean="0">
                <a:effectLst/>
                <a:latin typeface="Times New Roman"/>
                <a:ea typeface="Times New Roman"/>
                <a:cs typeface="Times New Roman"/>
              </a:rPr>
              <a:t>WATER, TEMPERATURE, LIGHT INTENSITY</a:t>
            </a:r>
            <a:endParaRPr lang="en-US" sz="2800" b="1" dirty="0" smtClean="0">
              <a:effectLst/>
              <a:latin typeface="Times New Roman"/>
              <a:ea typeface="Times New Roman"/>
            </a:endParaRPr>
          </a:p>
          <a:p>
            <a:pPr algn="just"/>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8.  What is the correct sequence of events in cellular respiration?</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dirty="0" smtClean="0">
                <a:effectLst/>
                <a:latin typeface="Times New Roman"/>
                <a:ea typeface="Times New Roman"/>
                <a:cs typeface="Times New Roman"/>
              </a:rPr>
              <a:t> </a:t>
            </a:r>
            <a:r>
              <a:rPr lang="en-US" sz="2800" b="1" dirty="0" smtClean="0">
                <a:effectLst/>
                <a:latin typeface="Times New Roman"/>
                <a:ea typeface="Times New Roman"/>
                <a:cs typeface="Times New Roman"/>
              </a:rPr>
              <a:t>GLYCOLYSIS, KREBS CYCLE, ELECTRON TRANSPORT CHAIN</a:t>
            </a:r>
            <a:endParaRPr lang="en-US" sz="2800" dirty="0" smtClean="0">
              <a:effectLst/>
              <a:latin typeface="Times New Roman"/>
              <a:ea typeface="Times New Roman"/>
            </a:endParaRPr>
          </a:p>
          <a:p>
            <a:r>
              <a:rPr lang="en-US" sz="2800" b="1" dirty="0" smtClean="0">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9.  The diffusion of water is called ____.</a:t>
            </a:r>
          </a:p>
          <a:p>
            <a:endParaRPr lang="en-US" sz="2800" dirty="0">
              <a:latin typeface="Times New Roman"/>
              <a:ea typeface="Times New Roman"/>
              <a:cs typeface="Times New Roman"/>
            </a:endParaRPr>
          </a:p>
          <a:p>
            <a:pPr algn="ctr"/>
            <a:r>
              <a:rPr lang="en-US" sz="2800" b="1" dirty="0" smtClean="0">
                <a:effectLst/>
                <a:latin typeface="Times New Roman"/>
                <a:ea typeface="Times New Roman"/>
              </a:rPr>
              <a:t>OSMOSIS</a:t>
            </a:r>
            <a:endParaRPr lang="en-US" sz="2800" b="1" dirty="0">
              <a:effectLst/>
              <a:latin typeface="Times New Roman"/>
              <a:ea typeface="Times New Roman"/>
            </a:endParaRPr>
          </a:p>
        </p:txBody>
      </p:sp>
    </p:spTree>
    <p:extLst>
      <p:ext uri="{BB962C8B-B14F-4D97-AF65-F5344CB8AC3E}">
        <p14:creationId xmlns:p14="http://schemas.microsoft.com/office/powerpoint/2010/main" val="336389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anim calcmode="lin" valueType="num">
                                      <p:cBhvr>
                                        <p:cTn id="23" dur="100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0" end="10"/>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0" end="10"/>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89679"/>
            <a:ext cx="8534400" cy="5970865"/>
          </a:xfrm>
          <a:prstGeom prst="rect">
            <a:avLst/>
          </a:prstGeom>
        </p:spPr>
        <p:txBody>
          <a:bodyPr wrap="square">
            <a:spAutoFit/>
          </a:bodyPr>
          <a:lstStyle/>
          <a:p>
            <a:r>
              <a:rPr lang="en-US" sz="2800" dirty="0">
                <a:latin typeface="Times New Roman" pitchFamily="18" charset="0"/>
                <a:cs typeface="Times New Roman" pitchFamily="18" charset="0"/>
              </a:rPr>
              <a:t>10.  The three particles that make up an atom are ____, ____ and ____.</a:t>
            </a:r>
          </a:p>
          <a:p>
            <a:r>
              <a:rPr lang="en-US" sz="2800" dirty="0">
                <a:latin typeface="Times New Roman" pitchFamily="18" charset="0"/>
                <a:cs typeface="Times New Roman" pitchFamily="18" charset="0"/>
              </a:rPr>
              <a:t> </a:t>
            </a:r>
          </a:p>
          <a:p>
            <a:pPr algn="ctr"/>
            <a:r>
              <a:rPr lang="en-US" sz="2800" dirty="0">
                <a:latin typeface="Times New Roman" pitchFamily="18" charset="0"/>
                <a:cs typeface="Times New Roman" pitchFamily="18" charset="0"/>
              </a:rPr>
              <a:t> </a:t>
            </a:r>
            <a:r>
              <a:rPr lang="en-US" sz="2800" b="1" dirty="0" smtClean="0">
                <a:latin typeface="Times New Roman" pitchFamily="18" charset="0"/>
                <a:cs typeface="Times New Roman" pitchFamily="18" charset="0"/>
              </a:rPr>
              <a:t>PROTONS, NEUTRONS, ELECTRONS</a:t>
            </a:r>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 </a:t>
            </a:r>
          </a:p>
          <a:p>
            <a:r>
              <a:rPr lang="en-US" sz="2800" dirty="0">
                <a:latin typeface="Times New Roman" pitchFamily="18" charset="0"/>
                <a:cs typeface="Times New Roman" pitchFamily="18" charset="0"/>
              </a:rPr>
              <a:t>11.  A covalent bond is formed when:</a:t>
            </a:r>
          </a:p>
          <a:p>
            <a:r>
              <a:rPr lang="en-US" sz="2800" dirty="0">
                <a:latin typeface="Times New Roman" pitchFamily="18" charset="0"/>
                <a:cs typeface="Times New Roman" pitchFamily="18" charset="0"/>
              </a:rPr>
              <a:t> </a:t>
            </a:r>
          </a:p>
          <a:p>
            <a:pPr algn="ctr"/>
            <a:r>
              <a:rPr lang="en-US" sz="2800" dirty="0">
                <a:latin typeface="Times New Roman" pitchFamily="18" charset="0"/>
                <a:cs typeface="Times New Roman" pitchFamily="18" charset="0"/>
              </a:rPr>
              <a:t> </a:t>
            </a:r>
            <a:r>
              <a:rPr lang="en-US" sz="2800" b="1" dirty="0" smtClean="0">
                <a:latin typeface="Times New Roman" pitchFamily="18" charset="0"/>
                <a:cs typeface="Times New Roman" pitchFamily="18" charset="0"/>
              </a:rPr>
              <a:t>WHEN ELECTRONS ARE SHARED</a:t>
            </a:r>
          </a:p>
          <a:p>
            <a:pPr algn="ctr"/>
            <a:endParaRPr lang="en-US" sz="2800" dirty="0">
              <a:latin typeface="Times New Roman" pitchFamily="18" charset="0"/>
              <a:cs typeface="Times New Roman" pitchFamily="18" charset="0"/>
            </a:endParaRPr>
          </a:p>
          <a:p>
            <a:pPr marL="342900" indent="-342900">
              <a:buAutoNum type="arabicPeriod" startAt="12"/>
            </a:pPr>
            <a:r>
              <a:rPr lang="en-US" sz="2800" dirty="0" smtClean="0">
                <a:latin typeface="Times New Roman" pitchFamily="18" charset="0"/>
                <a:cs typeface="Times New Roman" pitchFamily="18" charset="0"/>
              </a:rPr>
              <a:t>Which </a:t>
            </a:r>
            <a:r>
              <a:rPr lang="en-US" sz="2800" dirty="0">
                <a:latin typeface="Times New Roman" pitchFamily="18" charset="0"/>
                <a:cs typeface="Times New Roman" pitchFamily="18" charset="0"/>
              </a:rPr>
              <a:t>organic compound is the main source of </a:t>
            </a:r>
            <a:r>
              <a:rPr lang="en-US" sz="2800" dirty="0" smtClean="0">
                <a:latin typeface="Times New Roman" pitchFamily="18" charset="0"/>
                <a:cs typeface="Times New Roman" pitchFamily="18" charset="0"/>
              </a:rPr>
              <a:t>energy</a:t>
            </a:r>
          </a:p>
          <a:p>
            <a:r>
              <a:rPr lang="en-US" sz="2800" dirty="0" smtClean="0">
                <a:latin typeface="Times New Roman" pitchFamily="18" charset="0"/>
                <a:cs typeface="Times New Roman" pitchFamily="18" charset="0"/>
              </a:rPr>
              <a:t>for </a:t>
            </a:r>
            <a:r>
              <a:rPr lang="en-US" sz="2800" dirty="0">
                <a:latin typeface="Times New Roman" pitchFamily="18" charset="0"/>
                <a:cs typeface="Times New Roman" pitchFamily="18" charset="0"/>
              </a:rPr>
              <a:t>living things</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a:p>
            <a:pPr algn="ctr"/>
            <a:r>
              <a:rPr lang="en-US" sz="2800" b="1" dirty="0" smtClean="0">
                <a:latin typeface="Times New Roman" pitchFamily="18" charset="0"/>
                <a:cs typeface="Times New Roman" pitchFamily="18" charset="0"/>
              </a:rPr>
              <a:t>CARBOHYDRATES</a:t>
            </a:r>
          </a:p>
          <a:p>
            <a:pPr algn="ct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25086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6124754"/>
          </a:xfrm>
          <a:prstGeom prst="rect">
            <a:avLst/>
          </a:prstGeom>
        </p:spPr>
        <p:txBody>
          <a:bodyPr wrap="square">
            <a:spAutoFit/>
          </a:bodyPr>
          <a:lstStyle/>
          <a:p>
            <a:pPr>
              <a:tabLst>
                <a:tab pos="-114300" algn="r"/>
                <a:tab pos="0" algn="l"/>
              </a:tabLst>
            </a:pPr>
            <a:r>
              <a:rPr lang="en-US" sz="2800" dirty="0" smtClean="0">
                <a:solidFill>
                  <a:srgbClr val="000000"/>
                </a:solidFill>
                <a:effectLst/>
                <a:latin typeface="Times New Roman"/>
                <a:ea typeface="Times New Roman"/>
                <a:cs typeface="Times New Roman"/>
              </a:rPr>
              <a:t>13.  Which carbon compound contains the “code” to make proteins?</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algn="ctr">
              <a:tabLst>
                <a:tab pos="-114300" algn="r"/>
                <a:tab pos="0" algn="l"/>
              </a:tabLst>
            </a:pPr>
            <a:r>
              <a:rPr lang="en-US" sz="2800" b="1" dirty="0" smtClean="0">
                <a:solidFill>
                  <a:srgbClr val="000000"/>
                </a:solidFill>
                <a:latin typeface="Times New Roman"/>
                <a:ea typeface="Times New Roman"/>
                <a:cs typeface="Times New Roman"/>
              </a:rPr>
              <a:t>RNA</a:t>
            </a: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14.  Glucose sucrose &amp; fructose are examples of ____ sugars.</a:t>
            </a:r>
            <a:endParaRPr lang="en-US" sz="2800" dirty="0" smtClean="0">
              <a:effectLst/>
              <a:latin typeface="Times New Roman"/>
              <a:ea typeface="Times New Roman"/>
            </a:endParaRPr>
          </a:p>
          <a:p>
            <a:pPr>
              <a:tabLst>
                <a:tab pos="-114300" algn="r"/>
                <a:tab pos="0" algn="l"/>
              </a:tabLst>
            </a:pPr>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algn="ctr">
              <a:tabLst>
                <a:tab pos="-114300" algn="r"/>
                <a:tab pos="0" algn="l"/>
              </a:tabLst>
            </a:pPr>
            <a:r>
              <a:rPr lang="en-US" sz="2800" dirty="0" smtClean="0">
                <a:solidFill>
                  <a:srgbClr val="000000"/>
                </a:solidFill>
                <a:effectLst/>
                <a:latin typeface="Times New Roman"/>
                <a:ea typeface="Times New Roman"/>
                <a:cs typeface="Times New Roman"/>
              </a:rPr>
              <a:t> </a:t>
            </a:r>
            <a:r>
              <a:rPr lang="en-US" sz="2800" b="1" dirty="0" smtClean="0">
                <a:solidFill>
                  <a:srgbClr val="000000"/>
                </a:solidFill>
                <a:effectLst/>
                <a:latin typeface="Times New Roman"/>
                <a:ea typeface="Times New Roman"/>
                <a:cs typeface="Times New Roman"/>
              </a:rPr>
              <a:t>SIMPLE</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marL="342900" indent="-342900">
              <a:buAutoNum type="arabicPeriod" startAt="15"/>
            </a:pPr>
            <a:r>
              <a:rPr lang="en-US" sz="2800" dirty="0" smtClean="0">
                <a:effectLst/>
                <a:latin typeface="Times New Roman"/>
                <a:ea typeface="Times New Roman"/>
                <a:cs typeface="Times New Roman"/>
              </a:rPr>
              <a:t>Cellular respiration uses one molecule of glucose to</a:t>
            </a:r>
          </a:p>
          <a:p>
            <a:r>
              <a:rPr lang="en-US" sz="2800" dirty="0" smtClean="0">
                <a:effectLst/>
                <a:latin typeface="Times New Roman"/>
                <a:ea typeface="Times New Roman"/>
                <a:cs typeface="Times New Roman"/>
              </a:rPr>
              <a:t>produce ____.</a:t>
            </a:r>
          </a:p>
          <a:p>
            <a:endParaRPr lang="en-US" sz="2800" dirty="0">
              <a:latin typeface="Times New Roman"/>
              <a:ea typeface="Times New Roman"/>
              <a:cs typeface="Times New Roman"/>
            </a:endParaRPr>
          </a:p>
          <a:p>
            <a:pPr algn="ctr"/>
            <a:r>
              <a:rPr lang="en-US" sz="2800" b="1" dirty="0" smtClean="0">
                <a:effectLst/>
                <a:latin typeface="Times New Roman"/>
                <a:ea typeface="Times New Roman"/>
              </a:rPr>
              <a:t>36 ATP MOLECULES</a:t>
            </a:r>
            <a:endParaRPr lang="en-US" sz="2800" b="1" dirty="0">
              <a:effectLst/>
              <a:latin typeface="Times New Roman"/>
              <a:ea typeface="Times New Roman"/>
            </a:endParaRPr>
          </a:p>
        </p:txBody>
      </p:sp>
    </p:spTree>
    <p:extLst>
      <p:ext uri="{BB962C8B-B14F-4D97-AF65-F5344CB8AC3E}">
        <p14:creationId xmlns:p14="http://schemas.microsoft.com/office/powerpoint/2010/main" val="104770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460" y="304800"/>
            <a:ext cx="8534400" cy="5693866"/>
          </a:xfrm>
          <a:prstGeom prst="rect">
            <a:avLst/>
          </a:prstGeom>
        </p:spPr>
        <p:txBody>
          <a:bodyPr wrap="square">
            <a:spAutoFit/>
          </a:bodyPr>
          <a:lstStyle/>
          <a:p>
            <a:r>
              <a:rPr lang="en-US" sz="2800" dirty="0" smtClean="0">
                <a:solidFill>
                  <a:srgbClr val="000000"/>
                </a:solidFill>
                <a:effectLst/>
                <a:latin typeface="Times New Roman"/>
                <a:ea typeface="Times New Roman"/>
                <a:cs typeface="Times New Roman"/>
              </a:rPr>
              <a:t>16.  </a:t>
            </a:r>
            <a:r>
              <a:rPr lang="en-US" sz="2800" dirty="0" smtClean="0">
                <a:effectLst/>
                <a:latin typeface="Times New Roman"/>
                <a:ea typeface="Times New Roman"/>
                <a:cs typeface="Times New Roman"/>
              </a:rPr>
              <a:t>What is the correct equation for cellular respiration?</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r>
              <a:rPr lang="en-US" sz="2800" dirty="0" smtClean="0">
                <a:effectLst/>
                <a:latin typeface="Times New Roman"/>
                <a:ea typeface="Times New Roman"/>
                <a:cs typeface="Times New Roman"/>
              </a:rPr>
              <a:t> </a:t>
            </a:r>
            <a:r>
              <a:rPr lang="en-US" sz="2800" b="1" dirty="0" smtClean="0">
                <a:effectLst/>
                <a:latin typeface="Times New Roman"/>
                <a:ea typeface="Times New Roman"/>
                <a:cs typeface="Times New Roman"/>
              </a:rPr>
              <a:t>6O</a:t>
            </a:r>
            <a:r>
              <a:rPr lang="en-US" sz="2800" b="1" baseline="-25000" dirty="0" smtClean="0">
                <a:effectLst/>
                <a:latin typeface="Times New Roman"/>
                <a:ea typeface="Times New Roman"/>
                <a:cs typeface="Times New Roman"/>
              </a:rPr>
              <a:t>2</a:t>
            </a:r>
            <a:r>
              <a:rPr lang="en-US" sz="2800" b="1" dirty="0" smtClean="0">
                <a:effectLst/>
                <a:latin typeface="Times New Roman"/>
                <a:ea typeface="Times New Roman"/>
                <a:cs typeface="Times New Roman"/>
              </a:rPr>
              <a:t> + C</a:t>
            </a:r>
            <a:r>
              <a:rPr lang="en-US" sz="2800" b="1" baseline="-25000" dirty="0" smtClean="0">
                <a:effectLst/>
                <a:latin typeface="Times New Roman"/>
                <a:ea typeface="Times New Roman"/>
                <a:cs typeface="Times New Roman"/>
              </a:rPr>
              <a:t>6</a:t>
            </a:r>
            <a:r>
              <a:rPr lang="en-US" sz="2800" b="1" dirty="0" smtClean="0">
                <a:effectLst/>
                <a:latin typeface="Times New Roman"/>
                <a:ea typeface="Times New Roman"/>
                <a:cs typeface="Times New Roman"/>
              </a:rPr>
              <a:t>H</a:t>
            </a:r>
            <a:r>
              <a:rPr lang="en-US" sz="2800" b="1" baseline="-25000" dirty="0" smtClean="0">
                <a:effectLst/>
                <a:latin typeface="Times New Roman"/>
                <a:ea typeface="Times New Roman"/>
                <a:cs typeface="Times New Roman"/>
              </a:rPr>
              <a:t>12</a:t>
            </a:r>
            <a:r>
              <a:rPr lang="en-US" sz="2800" b="1" dirty="0" smtClean="0">
                <a:effectLst/>
                <a:latin typeface="Times New Roman"/>
                <a:ea typeface="Times New Roman"/>
                <a:cs typeface="Times New Roman"/>
              </a:rPr>
              <a:t>O</a:t>
            </a:r>
            <a:r>
              <a:rPr lang="en-US" sz="2800" b="1" baseline="-25000" dirty="0" smtClean="0">
                <a:effectLst/>
                <a:latin typeface="Times New Roman"/>
                <a:ea typeface="Times New Roman"/>
                <a:cs typeface="Times New Roman"/>
              </a:rPr>
              <a:t>6</a:t>
            </a:r>
            <a:r>
              <a:rPr lang="en-US" sz="2800" b="1" dirty="0" smtClean="0">
                <a:effectLst/>
                <a:latin typeface="Times New Roman"/>
                <a:ea typeface="Times New Roman"/>
                <a:cs typeface="Times New Roman"/>
              </a:rPr>
              <a:t> </a:t>
            </a:r>
            <a:r>
              <a:rPr lang="en-US" sz="2800" b="1" dirty="0" smtClean="0">
                <a:effectLst/>
                <a:latin typeface="Times New Roman"/>
                <a:ea typeface="Times New Roman"/>
                <a:cs typeface="Times New Roman"/>
                <a:sym typeface="Wingdings" pitchFamily="2" charset="2"/>
              </a:rPr>
              <a:t>  6CO</a:t>
            </a:r>
            <a:r>
              <a:rPr lang="en-US" sz="2800" b="1" baseline="-25000" dirty="0" smtClean="0">
                <a:effectLst/>
                <a:latin typeface="Times New Roman"/>
                <a:ea typeface="Times New Roman"/>
                <a:cs typeface="Times New Roman"/>
                <a:sym typeface="Wingdings" pitchFamily="2" charset="2"/>
              </a:rPr>
              <a:t>2</a:t>
            </a:r>
            <a:r>
              <a:rPr lang="en-US" sz="2800" b="1" dirty="0" smtClean="0">
                <a:effectLst/>
                <a:latin typeface="Times New Roman"/>
                <a:ea typeface="Times New Roman"/>
                <a:cs typeface="Times New Roman"/>
                <a:sym typeface="Wingdings" pitchFamily="2" charset="2"/>
              </a:rPr>
              <a:t> + 6H</a:t>
            </a:r>
            <a:r>
              <a:rPr lang="en-US" sz="2800" b="1" baseline="-25000" dirty="0" smtClean="0">
                <a:effectLst/>
                <a:latin typeface="Times New Roman"/>
                <a:ea typeface="Times New Roman"/>
                <a:cs typeface="Times New Roman"/>
                <a:sym typeface="Wingdings" pitchFamily="2" charset="2"/>
              </a:rPr>
              <a:t>2</a:t>
            </a:r>
            <a:r>
              <a:rPr lang="en-US" sz="2800" b="1" dirty="0" smtClean="0">
                <a:effectLst/>
                <a:latin typeface="Times New Roman"/>
                <a:ea typeface="Times New Roman"/>
                <a:cs typeface="Times New Roman"/>
                <a:sym typeface="Wingdings" pitchFamily="2" charset="2"/>
              </a:rPr>
              <a:t>O + ENERGY</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17.  </a:t>
            </a:r>
            <a:r>
              <a:rPr lang="en-US" sz="2800" dirty="0" smtClean="0">
                <a:effectLst/>
                <a:latin typeface="Times New Roman"/>
                <a:ea typeface="Times New Roman"/>
                <a:cs typeface="Times New Roman"/>
              </a:rPr>
              <a:t>A solution where the result of water movement makes the cell swell is a ____ solution.</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tabLst>
                <a:tab pos="-114300" algn="r"/>
                <a:tab pos="0" algn="l"/>
              </a:tabLst>
            </a:pPr>
            <a:r>
              <a:rPr lang="en-US" sz="2800" dirty="0" smtClean="0">
                <a:solidFill>
                  <a:srgbClr val="000000"/>
                </a:solidFill>
                <a:effectLst/>
                <a:latin typeface="Times New Roman"/>
                <a:ea typeface="Times New Roman"/>
                <a:cs typeface="Times New Roman"/>
              </a:rPr>
              <a:t> </a:t>
            </a:r>
            <a:r>
              <a:rPr lang="en-US" sz="2800" b="1" dirty="0" smtClean="0">
                <a:solidFill>
                  <a:srgbClr val="000000"/>
                </a:solidFill>
                <a:latin typeface="Times New Roman"/>
                <a:ea typeface="Times New Roman"/>
                <a:cs typeface="Times New Roman"/>
              </a:rPr>
              <a:t>HYPOTONIC</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pPr marL="342900" indent="-342900">
              <a:buAutoNum type="arabicPeriod" startAt="18"/>
            </a:pPr>
            <a:r>
              <a:rPr lang="en-US" sz="2800" dirty="0" smtClean="0">
                <a:effectLst/>
                <a:latin typeface="Times New Roman"/>
                <a:ea typeface="Times New Roman"/>
                <a:cs typeface="Times New Roman"/>
              </a:rPr>
              <a:t>  A cell shrinks when it is placed into a ____</a:t>
            </a:r>
          </a:p>
          <a:p>
            <a:r>
              <a:rPr lang="en-US" sz="2800" dirty="0" smtClean="0">
                <a:effectLst/>
                <a:latin typeface="Times New Roman"/>
                <a:ea typeface="Times New Roman"/>
                <a:cs typeface="Times New Roman"/>
              </a:rPr>
              <a:t>solution.</a:t>
            </a:r>
          </a:p>
          <a:p>
            <a:pPr algn="ctr"/>
            <a:endParaRPr lang="en-US" sz="2800" b="1" dirty="0" smtClean="0">
              <a:effectLst/>
              <a:latin typeface="Times New Roman"/>
              <a:ea typeface="Times New Roman"/>
            </a:endParaRPr>
          </a:p>
          <a:p>
            <a:pPr algn="ctr"/>
            <a:r>
              <a:rPr lang="en-US" sz="2800" b="1" dirty="0" smtClean="0">
                <a:effectLst/>
                <a:latin typeface="Times New Roman"/>
                <a:ea typeface="Times New Roman"/>
              </a:rPr>
              <a:t>HYPERTONIC</a:t>
            </a:r>
            <a:endParaRPr lang="en-US" sz="2800" b="1" dirty="0">
              <a:effectLst/>
              <a:latin typeface="Times New Roman"/>
              <a:ea typeface="Times New Roman"/>
            </a:endParaRPr>
          </a:p>
        </p:txBody>
      </p:sp>
    </p:spTree>
    <p:extLst>
      <p:ext uri="{BB962C8B-B14F-4D97-AF65-F5344CB8AC3E}">
        <p14:creationId xmlns:p14="http://schemas.microsoft.com/office/powerpoint/2010/main" val="346623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534400" cy="5632311"/>
          </a:xfrm>
          <a:prstGeom prst="rect">
            <a:avLst/>
          </a:prstGeom>
        </p:spPr>
        <p:txBody>
          <a:bodyPr wrap="square">
            <a:spAutoFit/>
          </a:bodyPr>
          <a:lstStyle/>
          <a:p>
            <a:r>
              <a:rPr lang="en-US" sz="3000" dirty="0" smtClean="0">
                <a:solidFill>
                  <a:srgbClr val="000000"/>
                </a:solidFill>
                <a:effectLst/>
                <a:latin typeface="Times New Roman"/>
                <a:ea typeface="Times New Roman"/>
                <a:cs typeface="Times New Roman"/>
              </a:rPr>
              <a:t>19.  </a:t>
            </a:r>
            <a:r>
              <a:rPr lang="en-US" sz="3000" dirty="0" smtClean="0">
                <a:effectLst/>
                <a:latin typeface="Times New Roman"/>
                <a:ea typeface="Times New Roman"/>
                <a:cs typeface="Times New Roman"/>
              </a:rPr>
              <a:t>The heart is an example of a _____.</a:t>
            </a:r>
            <a:endParaRPr lang="en-US" sz="3000" dirty="0" smtClean="0">
              <a:effectLst/>
              <a:latin typeface="Times New Roman"/>
              <a:ea typeface="Times New Roman"/>
            </a:endParaRPr>
          </a:p>
          <a:p>
            <a:r>
              <a:rPr lang="en-US" sz="3000" dirty="0" smtClean="0">
                <a:effectLst/>
                <a:latin typeface="Times New Roman"/>
                <a:ea typeface="Times New Roman"/>
                <a:cs typeface="Times New Roman"/>
              </a:rPr>
              <a:t> </a:t>
            </a:r>
            <a:endParaRPr lang="en-US" sz="3000" dirty="0" smtClean="0">
              <a:effectLst/>
              <a:latin typeface="Times New Roman"/>
              <a:ea typeface="Times New Roman"/>
            </a:endParaRPr>
          </a:p>
          <a:p>
            <a:pPr algn="ctr"/>
            <a:r>
              <a:rPr lang="en-US" sz="3000" dirty="0" smtClean="0">
                <a:effectLst/>
                <a:latin typeface="Times New Roman"/>
                <a:ea typeface="Times New Roman"/>
                <a:cs typeface="Times New Roman"/>
              </a:rPr>
              <a:t> </a:t>
            </a:r>
            <a:r>
              <a:rPr lang="en-US" sz="3000" b="1" dirty="0" smtClean="0">
                <a:effectLst/>
                <a:latin typeface="Times New Roman"/>
                <a:ea typeface="Times New Roman"/>
                <a:cs typeface="Times New Roman"/>
              </a:rPr>
              <a:t>ORGAN</a:t>
            </a:r>
            <a:endParaRPr lang="en-US" sz="3000" dirty="0" smtClean="0">
              <a:effectLst/>
              <a:latin typeface="Times New Roman"/>
              <a:ea typeface="Times New Roman"/>
            </a:endParaRPr>
          </a:p>
          <a:p>
            <a:r>
              <a:rPr lang="en-US" sz="3000" dirty="0" smtClean="0">
                <a:solidFill>
                  <a:srgbClr val="000000"/>
                </a:solidFill>
                <a:effectLst/>
                <a:latin typeface="Times New Roman"/>
                <a:ea typeface="Times New Roman"/>
                <a:cs typeface="Times New Roman"/>
              </a:rPr>
              <a:t> </a:t>
            </a:r>
            <a:endParaRPr lang="en-US" sz="3000" dirty="0" smtClean="0">
              <a:effectLst/>
              <a:latin typeface="Times New Roman"/>
              <a:ea typeface="Times New Roman"/>
            </a:endParaRPr>
          </a:p>
          <a:p>
            <a:r>
              <a:rPr lang="en-US" sz="3000" dirty="0" smtClean="0">
                <a:solidFill>
                  <a:srgbClr val="000000"/>
                </a:solidFill>
                <a:effectLst/>
                <a:latin typeface="Times New Roman"/>
                <a:ea typeface="Times New Roman"/>
                <a:cs typeface="Times New Roman"/>
              </a:rPr>
              <a:t>20.  </a:t>
            </a:r>
            <a:r>
              <a:rPr lang="en-US" sz="3000" dirty="0" smtClean="0">
                <a:effectLst/>
                <a:latin typeface="Times New Roman"/>
                <a:ea typeface="Times New Roman"/>
                <a:cs typeface="Times New Roman"/>
              </a:rPr>
              <a:t>Glucose moves through the cell membrane by ___.</a:t>
            </a:r>
            <a:endParaRPr lang="en-US" sz="3000" dirty="0" smtClean="0">
              <a:effectLst/>
              <a:latin typeface="Times New Roman"/>
              <a:ea typeface="Times New Roman"/>
            </a:endParaRPr>
          </a:p>
          <a:p>
            <a:r>
              <a:rPr lang="en-US" sz="3000" dirty="0" smtClean="0">
                <a:effectLst/>
                <a:latin typeface="Times New Roman"/>
                <a:ea typeface="Times New Roman"/>
                <a:cs typeface="Times New Roman"/>
              </a:rPr>
              <a:t> </a:t>
            </a:r>
            <a:endParaRPr lang="en-US" sz="3000" dirty="0" smtClean="0">
              <a:effectLst/>
              <a:latin typeface="Times New Roman"/>
              <a:ea typeface="Times New Roman"/>
            </a:endParaRPr>
          </a:p>
          <a:p>
            <a:pPr algn="ctr"/>
            <a:r>
              <a:rPr lang="it-IT" sz="3000" dirty="0" smtClean="0">
                <a:effectLst/>
                <a:latin typeface="Times New Roman"/>
                <a:ea typeface="Times New Roman"/>
                <a:cs typeface="Times New Roman"/>
              </a:rPr>
              <a:t> </a:t>
            </a:r>
            <a:r>
              <a:rPr lang="it-IT" sz="3000" b="1" dirty="0" smtClean="0">
                <a:effectLst/>
                <a:latin typeface="Times New Roman"/>
                <a:ea typeface="Times New Roman"/>
                <a:cs typeface="Times New Roman"/>
              </a:rPr>
              <a:t>FACILITATED DIFFUSION</a:t>
            </a:r>
            <a:endParaRPr lang="en-US" sz="3000" dirty="0" smtClean="0">
              <a:effectLst/>
              <a:latin typeface="Times New Roman"/>
              <a:ea typeface="Times New Roman"/>
            </a:endParaRPr>
          </a:p>
          <a:p>
            <a:pPr>
              <a:tabLst>
                <a:tab pos="-114300" algn="r"/>
                <a:tab pos="0" algn="l"/>
              </a:tabLst>
            </a:pPr>
            <a:r>
              <a:rPr lang="en-US" sz="3000" dirty="0" smtClean="0">
                <a:solidFill>
                  <a:srgbClr val="000000"/>
                </a:solidFill>
                <a:effectLst/>
                <a:latin typeface="Times New Roman"/>
                <a:ea typeface="Times New Roman"/>
                <a:cs typeface="Times New Roman"/>
              </a:rPr>
              <a:t> </a:t>
            </a:r>
            <a:endParaRPr lang="en-US" sz="3000" dirty="0" smtClean="0">
              <a:effectLst/>
              <a:latin typeface="Times New Roman"/>
              <a:ea typeface="Times New Roman"/>
            </a:endParaRPr>
          </a:p>
          <a:p>
            <a:pPr marL="342900" indent="-342900">
              <a:buAutoNum type="arabicPeriod" startAt="21"/>
              <a:tabLst>
                <a:tab pos="-114300" algn="r"/>
                <a:tab pos="0" algn="l"/>
              </a:tabLst>
            </a:pPr>
            <a:r>
              <a:rPr lang="en-US" sz="3000" dirty="0" smtClean="0">
                <a:solidFill>
                  <a:srgbClr val="000000"/>
                </a:solidFill>
                <a:effectLst/>
                <a:latin typeface="Times New Roman"/>
                <a:ea typeface="Times New Roman"/>
                <a:cs typeface="Times New Roman"/>
              </a:rPr>
              <a:t>When salt is dissolved in water, water is the ____.</a:t>
            </a:r>
          </a:p>
          <a:p>
            <a:pPr algn="ctr">
              <a:tabLst>
                <a:tab pos="-114300" algn="r"/>
                <a:tab pos="0" algn="l"/>
              </a:tabLst>
            </a:pPr>
            <a:endParaRPr lang="en-US" sz="3000" b="1" dirty="0" smtClean="0">
              <a:effectLst/>
              <a:latin typeface="Times New Roman"/>
              <a:ea typeface="Times New Roman"/>
            </a:endParaRPr>
          </a:p>
          <a:p>
            <a:pPr algn="ctr">
              <a:tabLst>
                <a:tab pos="-114300" algn="r"/>
                <a:tab pos="0" algn="l"/>
              </a:tabLst>
            </a:pPr>
            <a:r>
              <a:rPr lang="en-US" sz="3000" b="1" dirty="0" smtClean="0">
                <a:effectLst/>
                <a:latin typeface="Times New Roman"/>
                <a:ea typeface="Times New Roman"/>
              </a:rPr>
              <a:t>SOLVENT</a:t>
            </a:r>
            <a:endParaRPr lang="en-US" sz="3000" b="1" dirty="0">
              <a:effectLst/>
              <a:latin typeface="Times New Roman"/>
              <a:ea typeface="Times New Roman"/>
            </a:endParaRPr>
          </a:p>
        </p:txBody>
      </p:sp>
    </p:spTree>
    <p:extLst>
      <p:ext uri="{BB962C8B-B14F-4D97-AF65-F5344CB8AC3E}">
        <p14:creationId xmlns:p14="http://schemas.microsoft.com/office/powerpoint/2010/main" val="347280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anim calcmode="lin" valueType="num">
                                      <p:cBhvr>
                                        <p:cTn id="23" dur="100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0" end="10"/>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0" end="10"/>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7821976" cy="6124754"/>
          </a:xfrm>
          <a:prstGeom prst="rect">
            <a:avLst/>
          </a:prstGeom>
        </p:spPr>
        <p:txBody>
          <a:bodyPr wrap="square">
            <a:spAutoFit/>
          </a:bodyPr>
          <a:lstStyle/>
          <a:p>
            <a:r>
              <a:rPr lang="en-US" sz="2800" dirty="0" smtClean="0">
                <a:solidFill>
                  <a:srgbClr val="000000"/>
                </a:solidFill>
                <a:effectLst/>
                <a:latin typeface="Times New Roman"/>
                <a:ea typeface="Times New Roman"/>
                <a:cs typeface="Times New Roman"/>
              </a:rPr>
              <a:t>22.  </a:t>
            </a:r>
            <a:r>
              <a:rPr lang="en-US" sz="2800" dirty="0" smtClean="0">
                <a:effectLst/>
                <a:latin typeface="Times New Roman"/>
                <a:ea typeface="Times New Roman"/>
                <a:cs typeface="Times New Roman"/>
              </a:rPr>
              <a:t>The measure of how acidic or basic something is its  ____.</a:t>
            </a:r>
            <a:endParaRPr lang="en-US" sz="2800" dirty="0" smtClean="0">
              <a:effectLst/>
              <a:latin typeface="Times New Roman"/>
              <a:ea typeface="Times New Roman"/>
            </a:endParaRPr>
          </a:p>
          <a:p>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algn="ctr">
              <a:tabLst>
                <a:tab pos="-114300" algn="r"/>
                <a:tab pos="0" algn="l"/>
              </a:tabLst>
            </a:pPr>
            <a:r>
              <a:rPr lang="en-US" sz="2800" dirty="0" smtClean="0">
                <a:solidFill>
                  <a:srgbClr val="000000"/>
                </a:solidFill>
                <a:effectLst/>
                <a:latin typeface="Times New Roman"/>
                <a:ea typeface="Times New Roman"/>
                <a:cs typeface="Times New Roman"/>
              </a:rPr>
              <a:t> </a:t>
            </a:r>
            <a:r>
              <a:rPr lang="en-US" sz="2800" b="1" dirty="0" smtClean="0">
                <a:solidFill>
                  <a:srgbClr val="000000"/>
                </a:solidFill>
                <a:effectLst/>
                <a:latin typeface="Times New Roman"/>
                <a:ea typeface="Times New Roman"/>
                <a:cs typeface="Times New Roman"/>
              </a:rPr>
              <a:t>pH</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 </a:t>
            </a:r>
            <a:endParaRPr lang="en-US" sz="2800" dirty="0" smtClean="0">
              <a:effectLst/>
              <a:latin typeface="Times New Roman"/>
              <a:ea typeface="Times New Roman"/>
            </a:endParaRPr>
          </a:p>
          <a:p>
            <a:r>
              <a:rPr lang="en-US" sz="2800" dirty="0" smtClean="0">
                <a:solidFill>
                  <a:srgbClr val="000000"/>
                </a:solidFill>
                <a:effectLst/>
                <a:latin typeface="Times New Roman"/>
                <a:ea typeface="Times New Roman"/>
                <a:cs typeface="Times New Roman"/>
              </a:rPr>
              <a:t>23.  </a:t>
            </a:r>
            <a:r>
              <a:rPr lang="en-US" sz="2800" dirty="0" smtClean="0">
                <a:effectLst/>
                <a:latin typeface="Times New Roman"/>
                <a:ea typeface="Times New Roman"/>
                <a:cs typeface="Times New Roman"/>
              </a:rPr>
              <a:t>A group of cells that works together to perform a certain function is called a(n) ____.</a:t>
            </a:r>
            <a:endParaRPr lang="en-US" sz="2800" dirty="0" smtClean="0">
              <a:effectLst/>
              <a:latin typeface="Times New Roman"/>
              <a:ea typeface="Times New Roman"/>
            </a:endParaRPr>
          </a:p>
          <a:p>
            <a:endParaRPr lang="en-US" sz="2800" dirty="0" smtClean="0">
              <a:effectLst/>
              <a:latin typeface="Times New Roman"/>
              <a:ea typeface="Times New Roman"/>
              <a:cs typeface="Times New Roman"/>
            </a:endParaRPr>
          </a:p>
          <a:p>
            <a:pPr algn="ctr"/>
            <a:r>
              <a:rPr lang="en-US" sz="2800" b="1" dirty="0" smtClean="0">
                <a:latin typeface="Times New Roman"/>
                <a:ea typeface="Times New Roman"/>
                <a:cs typeface="Times New Roman"/>
              </a:rPr>
              <a:t>TISSUE</a:t>
            </a:r>
          </a:p>
          <a:p>
            <a:pPr algn="ctr"/>
            <a:r>
              <a:rPr lang="en-US" sz="2800" dirty="0" smtClean="0">
                <a:effectLst/>
                <a:latin typeface="Times New Roman"/>
                <a:ea typeface="Times New Roman"/>
                <a:cs typeface="Times New Roman"/>
              </a:rPr>
              <a:t> </a:t>
            </a:r>
            <a:endParaRPr lang="en-US" sz="2800" dirty="0" smtClean="0">
              <a:effectLst/>
              <a:latin typeface="Times New Roman"/>
              <a:ea typeface="Times New Roman"/>
            </a:endParaRPr>
          </a:p>
          <a:p>
            <a:pPr marL="342900" indent="-342900">
              <a:buAutoNum type="arabicPeriod" startAt="24"/>
            </a:pPr>
            <a:r>
              <a:rPr lang="en-US" sz="2800" dirty="0" smtClean="0">
                <a:effectLst/>
                <a:latin typeface="Times New Roman"/>
                <a:ea typeface="Times New Roman"/>
                <a:cs typeface="Times New Roman"/>
              </a:rPr>
              <a:t>The stomach, small intestine, large intestine, etc.,</a:t>
            </a:r>
          </a:p>
          <a:p>
            <a:r>
              <a:rPr lang="en-US" sz="2800" dirty="0" smtClean="0">
                <a:effectLst/>
                <a:latin typeface="Times New Roman"/>
                <a:ea typeface="Times New Roman"/>
                <a:cs typeface="Times New Roman"/>
              </a:rPr>
              <a:t>working together is an example of a(n) ____.</a:t>
            </a:r>
          </a:p>
          <a:p>
            <a:endParaRPr lang="en-US" sz="2800" dirty="0">
              <a:latin typeface="Times New Roman"/>
              <a:ea typeface="Times New Roman"/>
              <a:cs typeface="Times New Roman"/>
            </a:endParaRPr>
          </a:p>
          <a:p>
            <a:pPr algn="ctr"/>
            <a:r>
              <a:rPr lang="en-US" sz="2800" b="1" dirty="0" smtClean="0">
                <a:effectLst/>
                <a:latin typeface="Times New Roman"/>
                <a:ea typeface="Times New Roman"/>
              </a:rPr>
              <a:t>ORGAN SYSTEM</a:t>
            </a:r>
            <a:endParaRPr lang="en-US" sz="2800" b="1" dirty="0">
              <a:effectLst/>
              <a:latin typeface="Times New Roman"/>
              <a:ea typeface="Times New Roman"/>
            </a:endParaRPr>
          </a:p>
        </p:txBody>
      </p:sp>
    </p:spTree>
    <p:extLst>
      <p:ext uri="{BB962C8B-B14F-4D97-AF65-F5344CB8AC3E}">
        <p14:creationId xmlns:p14="http://schemas.microsoft.com/office/powerpoint/2010/main" val="366961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 calcmode="lin" valueType="num">
                                      <p:cBhvr>
                                        <p:cTn id="15"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anim calcmode="lin" valueType="num">
                                      <p:cBhvr>
                                        <p:cTn id="23" dur="1000" fill="hold"/>
                                        <p:tgtEl>
                                          <p:spTgt spid="2">
                                            <p:txEl>
                                              <p:pRg st="11" end="11"/>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11" end="11"/>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11" end="11"/>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498</TotalTime>
  <Words>251</Words>
  <Application>Microsoft Office PowerPoint</Application>
  <PresentationFormat>On-screen Show (4:3)</PresentationFormat>
  <Paragraphs>168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BIO-COM  QUARTERLY 2 2011-2012 – STUDY GUIDE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BIO-COM  QUARTERLY 2 2011-2012 – STUDY GUIDE</dc:title>
  <dc:creator>Sally</dc:creator>
  <cp:lastModifiedBy>Sally Collins</cp:lastModifiedBy>
  <cp:revision>19</cp:revision>
  <dcterms:created xsi:type="dcterms:W3CDTF">2012-01-18T12:14:23Z</dcterms:created>
  <dcterms:modified xsi:type="dcterms:W3CDTF">2012-01-24T15:30:44Z</dcterms:modified>
</cp:coreProperties>
</file>